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</p:sldMasterIdLst>
  <p:notesMasterIdLst>
    <p:notesMasterId r:id="rId37"/>
  </p:notesMasterIdLst>
  <p:handoutMasterIdLst>
    <p:handoutMasterId r:id="rId38"/>
  </p:handoutMasterIdLst>
  <p:sldIdLst>
    <p:sldId id="2340" r:id="rId2"/>
    <p:sldId id="2763" r:id="rId3"/>
    <p:sldId id="2664" r:id="rId4"/>
    <p:sldId id="2618" r:id="rId5"/>
    <p:sldId id="2737" r:id="rId6"/>
    <p:sldId id="2755" r:id="rId7"/>
    <p:sldId id="2756" r:id="rId8"/>
    <p:sldId id="2633" r:id="rId9"/>
    <p:sldId id="2757" r:id="rId10"/>
    <p:sldId id="2747" r:id="rId11"/>
    <p:sldId id="2748" r:id="rId12"/>
    <p:sldId id="2749" r:id="rId13"/>
    <p:sldId id="2770" r:id="rId14"/>
    <p:sldId id="2771" r:id="rId15"/>
    <p:sldId id="2772" r:id="rId16"/>
    <p:sldId id="2741" r:id="rId17"/>
    <p:sldId id="2742" r:id="rId18"/>
    <p:sldId id="2769" r:id="rId19"/>
    <p:sldId id="2768" r:id="rId20"/>
    <p:sldId id="2767" r:id="rId21"/>
    <p:sldId id="2758" r:id="rId22"/>
    <p:sldId id="2738" r:id="rId23"/>
    <p:sldId id="2751" r:id="rId24"/>
    <p:sldId id="2752" r:id="rId25"/>
    <p:sldId id="2753" r:id="rId26"/>
    <p:sldId id="2754" r:id="rId27"/>
    <p:sldId id="2766" r:id="rId28"/>
    <p:sldId id="2765" r:id="rId29"/>
    <p:sldId id="2759" r:id="rId30"/>
    <p:sldId id="2739" r:id="rId31"/>
    <p:sldId id="2740" r:id="rId32"/>
    <p:sldId id="2760" r:id="rId33"/>
    <p:sldId id="2761" r:id="rId34"/>
    <p:sldId id="2762" r:id="rId35"/>
    <p:sldId id="2312" r:id="rId36"/>
  </p:sldIdLst>
  <p:sldSz cx="9906000" cy="6858000" type="A4"/>
  <p:notesSz cx="6807200" cy="9939338"/>
  <p:defaultTextStyle>
    <a:defPPr>
      <a:defRPr lang="ko-KR"/>
    </a:defPPr>
    <a:lvl1pPr marL="0" algn="l" defTabSz="957721" rtl="0" eaLnBrk="1" latinLnBrk="1" hangingPunct="1">
      <a:defRPr sz="1884" kern="1200">
        <a:solidFill>
          <a:schemeClr val="tx1"/>
        </a:solidFill>
        <a:latin typeface="+mn-lt"/>
        <a:ea typeface="+mn-ea"/>
        <a:cs typeface="+mn-cs"/>
      </a:defRPr>
    </a:lvl1pPr>
    <a:lvl2pPr marL="478859" algn="l" defTabSz="957721" rtl="0" eaLnBrk="1" latinLnBrk="1" hangingPunct="1">
      <a:defRPr sz="1884" kern="1200">
        <a:solidFill>
          <a:schemeClr val="tx1"/>
        </a:solidFill>
        <a:latin typeface="+mn-lt"/>
        <a:ea typeface="+mn-ea"/>
        <a:cs typeface="+mn-cs"/>
      </a:defRPr>
    </a:lvl2pPr>
    <a:lvl3pPr marL="957721" algn="l" defTabSz="957721" rtl="0" eaLnBrk="1" latinLnBrk="1" hangingPunct="1">
      <a:defRPr sz="1884" kern="1200">
        <a:solidFill>
          <a:schemeClr val="tx1"/>
        </a:solidFill>
        <a:latin typeface="+mn-lt"/>
        <a:ea typeface="+mn-ea"/>
        <a:cs typeface="+mn-cs"/>
      </a:defRPr>
    </a:lvl3pPr>
    <a:lvl4pPr marL="1436580" algn="l" defTabSz="957721" rtl="0" eaLnBrk="1" latinLnBrk="1" hangingPunct="1">
      <a:defRPr sz="1884" kern="1200">
        <a:solidFill>
          <a:schemeClr val="tx1"/>
        </a:solidFill>
        <a:latin typeface="+mn-lt"/>
        <a:ea typeface="+mn-ea"/>
        <a:cs typeface="+mn-cs"/>
      </a:defRPr>
    </a:lvl4pPr>
    <a:lvl5pPr marL="1915440" algn="l" defTabSz="957721" rtl="0" eaLnBrk="1" latinLnBrk="1" hangingPunct="1">
      <a:defRPr sz="1884" kern="1200">
        <a:solidFill>
          <a:schemeClr val="tx1"/>
        </a:solidFill>
        <a:latin typeface="+mn-lt"/>
        <a:ea typeface="+mn-ea"/>
        <a:cs typeface="+mn-cs"/>
      </a:defRPr>
    </a:lvl5pPr>
    <a:lvl6pPr marL="2394300" algn="l" defTabSz="957721" rtl="0" eaLnBrk="1" latinLnBrk="1" hangingPunct="1">
      <a:defRPr sz="1884" kern="1200">
        <a:solidFill>
          <a:schemeClr val="tx1"/>
        </a:solidFill>
        <a:latin typeface="+mn-lt"/>
        <a:ea typeface="+mn-ea"/>
        <a:cs typeface="+mn-cs"/>
      </a:defRPr>
    </a:lvl6pPr>
    <a:lvl7pPr marL="2873161" algn="l" defTabSz="957721" rtl="0" eaLnBrk="1" latinLnBrk="1" hangingPunct="1">
      <a:defRPr sz="1884" kern="1200">
        <a:solidFill>
          <a:schemeClr val="tx1"/>
        </a:solidFill>
        <a:latin typeface="+mn-lt"/>
        <a:ea typeface="+mn-ea"/>
        <a:cs typeface="+mn-cs"/>
      </a:defRPr>
    </a:lvl7pPr>
    <a:lvl8pPr marL="3352020" algn="l" defTabSz="957721" rtl="0" eaLnBrk="1" latinLnBrk="1" hangingPunct="1">
      <a:defRPr sz="1884" kern="1200">
        <a:solidFill>
          <a:schemeClr val="tx1"/>
        </a:solidFill>
        <a:latin typeface="+mn-lt"/>
        <a:ea typeface="+mn-ea"/>
        <a:cs typeface="+mn-cs"/>
      </a:defRPr>
    </a:lvl8pPr>
    <a:lvl9pPr marL="3830880" algn="l" defTabSz="957721" rtl="0" eaLnBrk="1" latinLnBrk="1" hangingPunct="1">
      <a:defRPr sz="18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표지" id="{835CDF19-54B9-4BD5-82BE-D70D711AC7A6}">
          <p14:sldIdLst>
            <p14:sldId id="2340"/>
            <p14:sldId id="2763"/>
            <p14:sldId id="2664"/>
            <p14:sldId id="2618"/>
            <p14:sldId id="2737"/>
            <p14:sldId id="2755"/>
            <p14:sldId id="2756"/>
            <p14:sldId id="2633"/>
            <p14:sldId id="2757"/>
            <p14:sldId id="2747"/>
            <p14:sldId id="2748"/>
            <p14:sldId id="2749"/>
            <p14:sldId id="2770"/>
            <p14:sldId id="2771"/>
            <p14:sldId id="2772"/>
            <p14:sldId id="2741"/>
            <p14:sldId id="2742"/>
            <p14:sldId id="2769"/>
            <p14:sldId id="2768"/>
            <p14:sldId id="2767"/>
            <p14:sldId id="2758"/>
            <p14:sldId id="2738"/>
            <p14:sldId id="2751"/>
            <p14:sldId id="2752"/>
            <p14:sldId id="2753"/>
            <p14:sldId id="2754"/>
            <p14:sldId id="2766"/>
            <p14:sldId id="2765"/>
            <p14:sldId id="2759"/>
            <p14:sldId id="2739"/>
            <p14:sldId id="2740"/>
            <p14:sldId id="2760"/>
            <p14:sldId id="2761"/>
            <p14:sldId id="2762"/>
            <p14:sldId id="2312"/>
          </p14:sldIdLst>
        </p14:section>
      </p14:sectionLst>
    </p:ext>
    <p:ext uri="{EFAFB233-063F-42B5-8137-9DF3F51BA10A}">
      <p15:sldGuideLst xmlns:p15="http://schemas.microsoft.com/office/powerpoint/2012/main">
        <p15:guide id="5" pos="3120" userDrawn="1">
          <p15:clr>
            <a:srgbClr val="A4A3A4"/>
          </p15:clr>
        </p15:guide>
        <p15:guide id="9" orient="horz" pos="4110" userDrawn="1">
          <p15:clr>
            <a:srgbClr val="A4A3A4"/>
          </p15:clr>
        </p15:guide>
        <p15:guide id="10" orient="horz" pos="1570" userDrawn="1">
          <p15:clr>
            <a:srgbClr val="A4A3A4"/>
          </p15:clr>
        </p15:guide>
        <p15:guide id="11" pos="444" userDrawn="1">
          <p15:clr>
            <a:srgbClr val="A4A3A4"/>
          </p15:clr>
        </p15:guide>
        <p15:guide id="12" pos="6068" userDrawn="1">
          <p15:clr>
            <a:srgbClr val="A4A3A4"/>
          </p15:clr>
        </p15:guide>
        <p15:guide id="13" pos="2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M" initials="C" lastIdx="1" clrIdx="0">
    <p:extLst>
      <p:ext uri="{19B8F6BF-5375-455C-9EA6-DF929625EA0E}">
        <p15:presenceInfo xmlns:p15="http://schemas.microsoft.com/office/powerpoint/2012/main" userId="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E00"/>
    <a:srgbClr val="C6EBFE"/>
    <a:srgbClr val="858585"/>
    <a:srgbClr val="C3D69B"/>
    <a:srgbClr val="A29E00"/>
    <a:srgbClr val="878382"/>
    <a:srgbClr val="FFE269"/>
    <a:srgbClr val="EBF1DE"/>
    <a:srgbClr val="FCD5B5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보통 스타일 4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어두운 스타일 1 - 강조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95" autoAdjust="0"/>
    <p:restoredTop sz="96370" autoAdjust="0"/>
  </p:normalViewPr>
  <p:slideViewPr>
    <p:cSldViewPr>
      <p:cViewPr varScale="1">
        <p:scale>
          <a:sx n="114" d="100"/>
          <a:sy n="114" d="100"/>
        </p:scale>
        <p:origin x="1086" y="96"/>
      </p:cViewPr>
      <p:guideLst>
        <p:guide pos="3120"/>
        <p:guide orient="horz" pos="4110"/>
        <p:guide orient="horz" pos="1570"/>
        <p:guide pos="444"/>
        <p:guide pos="6068"/>
        <p:guide pos="21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786"/>
    </p:cViewPr>
  </p:sorterViewPr>
  <p:notesViewPr>
    <p:cSldViewPr showGuides="1">
      <p:cViewPr varScale="1">
        <p:scale>
          <a:sx n="80" d="100"/>
          <a:sy n="80" d="100"/>
        </p:scale>
        <p:origin x="401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49787" cy="496967"/>
          </a:xfrm>
          <a:prstGeom prst="rect">
            <a:avLst/>
          </a:prstGeom>
        </p:spPr>
        <p:txBody>
          <a:bodyPr vert="horz" lIns="91583" tIns="45793" rIns="91583" bIns="45793" rtlCol="0"/>
          <a:lstStyle>
            <a:lvl1pPr algn="l">
              <a:defRPr sz="1200"/>
            </a:lvl1pPr>
          </a:lstStyle>
          <a:p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5" y="9440652"/>
            <a:ext cx="2949787" cy="496967"/>
          </a:xfrm>
          <a:prstGeom prst="rect">
            <a:avLst/>
          </a:prstGeom>
        </p:spPr>
        <p:txBody>
          <a:bodyPr vert="horz" lIns="91583" tIns="45793" rIns="91583" bIns="45793" rtlCol="0" anchor="b"/>
          <a:lstStyle>
            <a:lvl1pPr algn="l">
              <a:defRPr sz="1200"/>
            </a:lvl1pPr>
          </a:lstStyle>
          <a:p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843" y="9440652"/>
            <a:ext cx="2949787" cy="496967"/>
          </a:xfrm>
          <a:prstGeom prst="rect">
            <a:avLst/>
          </a:prstGeom>
        </p:spPr>
        <p:txBody>
          <a:bodyPr vert="horz" lIns="91583" tIns="45793" rIns="91583" bIns="45793" rtlCol="0" anchor="b"/>
          <a:lstStyle>
            <a:lvl1pPr algn="r">
              <a:defRPr sz="1200"/>
            </a:lvl1pPr>
          </a:lstStyle>
          <a:p>
            <a:fld id="{BC38F1D7-3BBE-4BBD-9A9C-FA168D9D946D}" type="slidenum">
              <a:rPr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‹#›</a:t>
            </a:fld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B5B88D2-366C-4B7E-BB64-67C331B2A1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69B5E-6492-4417-A50F-CF7DA2486EB4}" type="datetimeFigureOut">
              <a:rPr lang="ko-KR" altLang="en-US" smtClean="0"/>
              <a:t>2023-08-14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84514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49787" cy="496967"/>
          </a:xfrm>
          <a:prstGeom prst="rect">
            <a:avLst/>
          </a:prstGeom>
        </p:spPr>
        <p:txBody>
          <a:bodyPr vert="horz" lIns="91583" tIns="45793" rIns="91583" bIns="45793" rtlCol="0"/>
          <a:lstStyle>
            <a:lvl1pPr algn="l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43" y="4"/>
            <a:ext cx="2949787" cy="496967"/>
          </a:xfrm>
          <a:prstGeom prst="rect">
            <a:avLst/>
          </a:prstGeom>
        </p:spPr>
        <p:txBody>
          <a:bodyPr vert="horz" lIns="91583" tIns="45793" rIns="91583" bIns="45793" rtlCol="0"/>
          <a:lstStyle>
            <a:lvl1pPr algn="r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92F8C4B8-AFE2-460C-8A1D-88CCE07ECD25}" type="datetimeFigureOut">
              <a:rPr lang="ko-KR" altLang="en-US" smtClean="0"/>
              <a:pPr/>
              <a:t>2023-08-14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6125"/>
            <a:ext cx="5384800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83" tIns="45793" rIns="91583" bIns="45793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583" tIns="45793" rIns="91583" bIns="45793" rtlCol="0"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5" y="9440652"/>
            <a:ext cx="2949787" cy="496967"/>
          </a:xfrm>
          <a:prstGeom prst="rect">
            <a:avLst/>
          </a:prstGeom>
        </p:spPr>
        <p:txBody>
          <a:bodyPr vert="horz" lIns="91583" tIns="45793" rIns="91583" bIns="45793" rtlCol="0" anchor="b"/>
          <a:lstStyle>
            <a:lvl1pPr algn="l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43" y="9440652"/>
            <a:ext cx="2949787" cy="496967"/>
          </a:xfrm>
          <a:prstGeom prst="rect">
            <a:avLst/>
          </a:prstGeom>
        </p:spPr>
        <p:txBody>
          <a:bodyPr vert="horz" lIns="91583" tIns="45793" rIns="91583" bIns="45793" rtlCol="0" anchor="b"/>
          <a:lstStyle>
            <a:lvl1pPr algn="r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9837F9D2-561E-4694-A202-1077471A251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861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20232" rtl="0" eaLnBrk="1" latinLnBrk="1" hangingPunct="1">
      <a:defRPr sz="1077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1pPr>
    <a:lvl2pPr marL="410116" algn="l" defTabSz="820232" rtl="0" eaLnBrk="1" latinLnBrk="1" hangingPunct="1">
      <a:defRPr sz="1077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2pPr>
    <a:lvl3pPr marL="820232" algn="l" defTabSz="820232" rtl="0" eaLnBrk="1" latinLnBrk="1" hangingPunct="1">
      <a:defRPr sz="1077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3pPr>
    <a:lvl4pPr marL="1230348" algn="l" defTabSz="820232" rtl="0" eaLnBrk="1" latinLnBrk="1" hangingPunct="1">
      <a:defRPr sz="1077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4pPr>
    <a:lvl5pPr marL="1640465" algn="l" defTabSz="820232" rtl="0" eaLnBrk="1" latinLnBrk="1" hangingPunct="1">
      <a:defRPr sz="1077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5pPr>
    <a:lvl6pPr marL="2050581" algn="l" defTabSz="820232" rtl="0" eaLnBrk="1" latinLnBrk="1" hangingPunct="1">
      <a:defRPr sz="1077" kern="1200">
        <a:solidFill>
          <a:schemeClr val="tx1"/>
        </a:solidFill>
        <a:latin typeface="+mn-lt"/>
        <a:ea typeface="+mn-ea"/>
        <a:cs typeface="+mn-cs"/>
      </a:defRPr>
    </a:lvl6pPr>
    <a:lvl7pPr marL="2460698" algn="l" defTabSz="820232" rtl="0" eaLnBrk="1" latinLnBrk="1" hangingPunct="1">
      <a:defRPr sz="1077" kern="1200">
        <a:solidFill>
          <a:schemeClr val="tx1"/>
        </a:solidFill>
        <a:latin typeface="+mn-lt"/>
        <a:ea typeface="+mn-ea"/>
        <a:cs typeface="+mn-cs"/>
      </a:defRPr>
    </a:lvl7pPr>
    <a:lvl8pPr marL="2870814" algn="l" defTabSz="820232" rtl="0" eaLnBrk="1" latinLnBrk="1" hangingPunct="1">
      <a:defRPr sz="1077" kern="1200">
        <a:solidFill>
          <a:schemeClr val="tx1"/>
        </a:solidFill>
        <a:latin typeface="+mn-lt"/>
        <a:ea typeface="+mn-ea"/>
        <a:cs typeface="+mn-cs"/>
      </a:defRPr>
    </a:lvl8pPr>
    <a:lvl9pPr marL="3280930" algn="l" defTabSz="820232" rtl="0" eaLnBrk="1" latinLnBrk="1" hangingPunct="1">
      <a:defRPr sz="107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11200" y="746125"/>
            <a:ext cx="5384800" cy="3727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7F9D2-561E-4694-A202-1077471A2511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2446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7878F8BC-EA29-4FB3-AABB-1470422D892D}"/>
              </a:ext>
            </a:extLst>
          </p:cNvPr>
          <p:cNvGrpSpPr/>
          <p:nvPr userDrawn="1"/>
        </p:nvGrpSpPr>
        <p:grpSpPr>
          <a:xfrm>
            <a:off x="5924256" y="88601"/>
            <a:ext cx="2917176" cy="1396183"/>
            <a:chOff x="7157797" y="2060877"/>
            <a:chExt cx="3484349" cy="1667636"/>
          </a:xfrm>
        </p:grpSpPr>
        <p:pic>
          <p:nvPicPr>
            <p:cNvPr id="12" name="Picture 90" descr="Untitled-1-04">
              <a:extLst>
                <a:ext uri="{FF2B5EF4-FFF2-40B4-BE49-F238E27FC236}">
                  <a16:creationId xmlns:a16="http://schemas.microsoft.com/office/drawing/2014/main" id="{16457FEA-3BA8-4FA5-92C7-9C7311068D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lum bright="12000"/>
            </a:blip>
            <a:srcRect b="74684"/>
            <a:stretch>
              <a:fillRect/>
            </a:stretch>
          </p:blipFill>
          <p:spPr bwMode="auto">
            <a:xfrm>
              <a:off x="7157797" y="2060877"/>
              <a:ext cx="3484349" cy="1117219"/>
            </a:xfrm>
            <a:prstGeom prst="rect">
              <a:avLst/>
            </a:prstGeom>
            <a:noFill/>
          </p:spPr>
        </p:pic>
        <p:pic>
          <p:nvPicPr>
            <p:cNvPr id="13" name="Picture 2" descr="I:\01_프레젠테이션\00_프리02\201211_01 원_코리아퍼스텍\PSD\IMG\img08.png">
              <a:extLst>
                <a:ext uri="{FF2B5EF4-FFF2-40B4-BE49-F238E27FC236}">
                  <a16:creationId xmlns:a16="http://schemas.microsoft.com/office/drawing/2014/main" id="{FACE8CA9-98BE-4B82-A104-1C9BC11FF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59833" y="2877014"/>
              <a:ext cx="277256" cy="682058"/>
            </a:xfrm>
            <a:prstGeom prst="rect">
              <a:avLst/>
            </a:prstGeom>
            <a:noFill/>
          </p:spPr>
        </p:pic>
        <p:pic>
          <p:nvPicPr>
            <p:cNvPr id="14" name="Picture 3" descr="I:\01_프레젠테이션\00_프리02\201211_01 원_코리아퍼스텍\PSD\IMG\img09.png">
              <a:extLst>
                <a:ext uri="{FF2B5EF4-FFF2-40B4-BE49-F238E27FC236}">
                  <a16:creationId xmlns:a16="http://schemas.microsoft.com/office/drawing/2014/main" id="{0F80F6E6-C1AD-453E-962F-14879D5B0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686051" y="2584476"/>
              <a:ext cx="431587" cy="1144037"/>
            </a:xfrm>
            <a:prstGeom prst="rect">
              <a:avLst/>
            </a:prstGeom>
            <a:noFill/>
          </p:spPr>
        </p:pic>
        <p:pic>
          <p:nvPicPr>
            <p:cNvPr id="15" name="Picture 4" descr="I:\01_프레젠테이션\00_프리02\201211_01 원_코리아퍼스텍\PSD\IMG\img10.png">
              <a:extLst>
                <a:ext uri="{FF2B5EF4-FFF2-40B4-BE49-F238E27FC236}">
                  <a16:creationId xmlns:a16="http://schemas.microsoft.com/office/drawing/2014/main" id="{02EBA1DB-66F7-4045-9DD8-1191F20940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581074" y="2761768"/>
              <a:ext cx="366090" cy="928501"/>
            </a:xfrm>
            <a:prstGeom prst="rect">
              <a:avLst/>
            </a:prstGeom>
            <a:noFill/>
          </p:spPr>
        </p:pic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93E552B5-9028-4475-B350-72AB240C358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/>
          <a:srcRect t="1" b="47938"/>
          <a:stretch/>
        </p:blipFill>
        <p:spPr bwMode="auto">
          <a:xfrm>
            <a:off x="0" y="-1"/>
            <a:ext cx="911972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27CA73E3-8001-4A30-902D-56BC124DB962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Untitled-2.png">
            <a:extLst>
              <a:ext uri="{FF2B5EF4-FFF2-40B4-BE49-F238E27FC236}">
                <a16:creationId xmlns:a16="http://schemas.microsoft.com/office/drawing/2014/main" id="{85978144-12E1-4E0F-A48D-41C685F84C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40665"/>
          <a:stretch/>
        </p:blipFill>
        <p:spPr>
          <a:xfrm>
            <a:off x="3540189" y="0"/>
            <a:ext cx="6365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63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회색 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C116BA-7EAB-4C2E-950C-A1E6B21C9EC9}"/>
              </a:ext>
            </a:extLst>
          </p:cNvPr>
          <p:cNvSpPr txBox="1"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60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997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750E8282-1D16-499A-877E-BC8D2C727D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6976" y="9127"/>
            <a:ext cx="5207420" cy="304265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F4EC4AE1-3F82-4F7F-AC55-49B07188C0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520" y="9127"/>
            <a:ext cx="4167614" cy="201136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390C873F-951A-4F28-B588-4FB81318B8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8464" y="3645024"/>
            <a:ext cx="1872208" cy="298546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733792E-B545-4C42-B527-725EE53013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4568" y="5373216"/>
            <a:ext cx="792088" cy="111387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CAE485A-8A18-45EB-8EE9-4671DCBCA4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72680" y="3645024"/>
            <a:ext cx="1872208" cy="298546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97BCFBE9-1F6D-4577-A7FA-BB333F7B3B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08784" y="5373216"/>
            <a:ext cx="792088" cy="111387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69232D6-BCE0-4ACA-B078-042C8166BF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6896" y="3629319"/>
            <a:ext cx="1872208" cy="298546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76F9F000-2821-499B-9BC4-D76E3960A3E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53000" y="5357513"/>
            <a:ext cx="792088" cy="111387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F9481298-88E7-4AF1-B4D1-26D6268D37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61112" y="3629319"/>
            <a:ext cx="1872208" cy="298546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0255BC3-AF58-418A-81E4-E1EEF1F2B6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97216" y="5357513"/>
            <a:ext cx="792088" cy="1113874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3800E5F-F5AA-4AE5-9AA9-5A513420D3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05328" y="3629318"/>
            <a:ext cx="1872208" cy="300116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21EA302F-35DD-4AD5-BCD3-30D9FD70F3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41432" y="5373216"/>
            <a:ext cx="792088" cy="111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27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4B08E44D-FD03-4294-AFA3-3C770DFB39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832"/>
            <a:ext cx="9906000" cy="68503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8A92A9-B293-4A65-A98C-BBEA0628B27A}"/>
              </a:ext>
            </a:extLst>
          </p:cNvPr>
          <p:cNvSpPr txBox="1"/>
          <p:nvPr userDrawn="1"/>
        </p:nvSpPr>
        <p:spPr>
          <a:xfrm>
            <a:off x="5428600" y="845890"/>
            <a:ext cx="2880320" cy="134838"/>
          </a:xfrm>
          <a:prstGeom prst="rect">
            <a:avLst/>
          </a:prstGeom>
          <a:solidFill>
            <a:srgbClr val="0052B5"/>
          </a:solidFill>
        </p:spPr>
        <p:txBody>
          <a:bodyPr wrap="square" lIns="0" tIns="0" rIns="0" bIns="0" rtlCol="0">
            <a:noAutofit/>
          </a:bodyPr>
          <a:lstStyle/>
          <a:p>
            <a:endParaRPr lang="ko-KR" altLang="en-US" sz="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10D8391-2D9C-448D-A798-B708D77AA743}"/>
              </a:ext>
            </a:extLst>
          </p:cNvPr>
          <p:cNvSpPr/>
          <p:nvPr userDrawn="1"/>
        </p:nvSpPr>
        <p:spPr>
          <a:xfrm>
            <a:off x="2504728" y="789417"/>
            <a:ext cx="288032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308"/>
            <a:r>
              <a:rPr lang="ko-KR" altLang="en-US" sz="1600" b="1" spc="-150" dirty="0">
                <a:gradFill>
                  <a:gsLst>
                    <a:gs pos="0">
                      <a:srgbClr val="22496C"/>
                    </a:gs>
                    <a:gs pos="100000">
                      <a:srgbClr val="22496C"/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1600" b="1" spc="-150" dirty="0">
                <a:gradFill>
                  <a:gsLst>
                    <a:gs pos="0">
                      <a:srgbClr val="22496C"/>
                    </a:gs>
                    <a:gs pos="100000">
                      <a:srgbClr val="22496C"/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1600" b="1" spc="-150" dirty="0">
                <a:gradFill>
                  <a:gsLst>
                    <a:gs pos="0">
                      <a:srgbClr val="22496C"/>
                    </a:gs>
                    <a:gs pos="100000">
                      <a:srgbClr val="22496C"/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전기픽업트럭 소개</a:t>
            </a:r>
            <a:endParaRPr lang="ko-KR" altLang="en-US" sz="1600" b="1" spc="-150" baseline="0" dirty="0">
              <a:gradFill>
                <a:gsLst>
                  <a:gs pos="0">
                    <a:srgbClr val="22496C"/>
                  </a:gs>
                  <a:gs pos="100000">
                    <a:srgbClr val="22496C"/>
                  </a:gs>
                </a:gsLst>
                <a:lin ang="5400000" scaled="0"/>
              </a:gra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920" y="646938"/>
            <a:ext cx="1396608" cy="48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50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동펑 리치6 EV 개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E7623F72-2A8E-4A1E-84A4-19B9CB9187EA}"/>
              </a:ext>
            </a:extLst>
          </p:cNvPr>
          <p:cNvGrpSpPr/>
          <p:nvPr userDrawn="1"/>
        </p:nvGrpSpPr>
        <p:grpSpPr>
          <a:xfrm>
            <a:off x="4594654" y="6619886"/>
            <a:ext cx="716693" cy="210807"/>
            <a:chOff x="5056069" y="7277201"/>
            <a:chExt cx="581263" cy="192087"/>
          </a:xfrm>
        </p:grpSpPr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8A5FED97-9AE5-4E96-9420-001A213F574B}"/>
                </a:ext>
              </a:extLst>
            </p:cNvPr>
            <p:cNvSpPr/>
            <p:nvPr userDrawn="1"/>
          </p:nvSpPr>
          <p:spPr>
            <a:xfrm>
              <a:off x="5251522" y="7277201"/>
              <a:ext cx="192089" cy="19208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7E13E14C-61C1-459C-BE66-AEA65906A453}"/>
                </a:ext>
              </a:extLst>
            </p:cNvPr>
            <p:cNvSpPr/>
            <p:nvPr/>
          </p:nvSpPr>
          <p:spPr>
            <a:xfrm>
              <a:off x="5494009" y="7345424"/>
              <a:ext cx="55641" cy="556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6F9198DA-B7AC-49DC-BC6A-FD2EBB68B1D9}"/>
                </a:ext>
              </a:extLst>
            </p:cNvPr>
            <p:cNvSpPr/>
            <p:nvPr/>
          </p:nvSpPr>
          <p:spPr>
            <a:xfrm>
              <a:off x="5608778" y="7358967"/>
              <a:ext cx="28554" cy="2855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61DAF1C4-EF00-402A-86BE-C063F6458367}"/>
                </a:ext>
              </a:extLst>
            </p:cNvPr>
            <p:cNvSpPr/>
            <p:nvPr userDrawn="1"/>
          </p:nvSpPr>
          <p:spPr>
            <a:xfrm rot="10800000">
              <a:off x="5145484" y="7345424"/>
              <a:ext cx="55641" cy="556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274B1382-C873-4986-9200-3A6C6AE87239}"/>
                </a:ext>
              </a:extLst>
            </p:cNvPr>
            <p:cNvSpPr/>
            <p:nvPr userDrawn="1"/>
          </p:nvSpPr>
          <p:spPr>
            <a:xfrm rot="10800000">
              <a:off x="5056069" y="7358968"/>
              <a:ext cx="28554" cy="2855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</p:grpSp>
      <p:sp>
        <p:nvSpPr>
          <p:cNvPr id="12" name="Text Box 26">
            <a:extLst>
              <a:ext uri="{FF2B5EF4-FFF2-40B4-BE49-F238E27FC236}">
                <a16:creationId xmlns:a16="http://schemas.microsoft.com/office/drawing/2014/main" id="{15E0CC7C-C158-4FD2-905D-E71F1ACDC2D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817453" y="6595036"/>
            <a:ext cx="269672" cy="2473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32652" tIns="32652" rIns="32652" bIns="32652" anchor="ctr" anchorCtr="1">
            <a:noAutofit/>
          </a:bodyPr>
          <a:lstStyle>
            <a:lvl1pPr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1" hangingPunct="1">
              <a:defRPr/>
            </a:pPr>
            <a:fld id="{4EABDBA0-3278-41B3-B269-2AA9B11D95B5}" type="slidenum">
              <a:rPr lang="en-US" altLang="ko-KR" sz="907" b="1" kern="120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+mn-ea"/>
                <a:ea typeface="+mn-ea"/>
                <a:cs typeface="+mn-cs"/>
              </a:rPr>
              <a:pPr algn="ctr" eaLnBrk="1" latinLnBrk="1" hangingPunct="1">
                <a:defRPr/>
              </a:pPr>
              <a:t>‹#›</a:t>
            </a:fld>
            <a:endParaRPr lang="en-US" altLang="ko-KR" sz="907" b="1" kern="120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+mn-ea"/>
              <a:ea typeface="+mn-ea"/>
              <a:cs typeface="+mn-cs"/>
            </a:endParaRPr>
          </a:p>
        </p:txBody>
      </p: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568"/>
            <a:ext cx="9905989" cy="1040294"/>
          </a:xfrm>
          <a:prstGeom prst="rect">
            <a:avLst/>
          </a:prstGeom>
        </p:spPr>
      </p:pic>
      <p:cxnSp>
        <p:nvCxnSpPr>
          <p:cNvPr id="15" name="직선 연결선 14"/>
          <p:cNvCxnSpPr/>
          <p:nvPr userDrawn="1"/>
        </p:nvCxnSpPr>
        <p:spPr>
          <a:xfrm>
            <a:off x="770400" y="565925"/>
            <a:ext cx="9135600" cy="0"/>
          </a:xfrm>
          <a:prstGeom prst="line">
            <a:avLst/>
          </a:prstGeom>
          <a:ln cap="rnd">
            <a:gradFill flip="none" rotWithShape="1">
              <a:gsLst>
                <a:gs pos="100000">
                  <a:schemeClr val="bg1">
                    <a:alpha val="41000"/>
                  </a:schemeClr>
                </a:gs>
                <a:gs pos="46000">
                  <a:schemeClr val="bg1">
                    <a:alpha val="0"/>
                  </a:schemeClr>
                </a:gs>
                <a:gs pos="14000">
                  <a:schemeClr val="bg1">
                    <a:alpha val="38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>
            <a:extLst>
              <a:ext uri="{FF2B5EF4-FFF2-40B4-BE49-F238E27FC236}">
                <a16:creationId xmlns:a16="http://schemas.microsoft.com/office/drawing/2014/main" id="{3D93B182-452F-4988-941D-0B8945671A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7416" y="89989"/>
            <a:ext cx="1208578" cy="423002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1350F07C-BA58-41C5-AB27-92771F9EFE00}"/>
              </a:ext>
            </a:extLst>
          </p:cNvPr>
          <p:cNvCxnSpPr/>
          <p:nvPr userDrawn="1"/>
        </p:nvCxnSpPr>
        <p:spPr>
          <a:xfrm>
            <a:off x="770400" y="565925"/>
            <a:ext cx="9135600" cy="0"/>
          </a:xfrm>
          <a:prstGeom prst="line">
            <a:avLst/>
          </a:prstGeom>
          <a:ln cap="rnd">
            <a:gradFill flip="none" rotWithShape="1">
              <a:gsLst>
                <a:gs pos="100000">
                  <a:schemeClr val="bg1">
                    <a:alpha val="41000"/>
                  </a:schemeClr>
                </a:gs>
                <a:gs pos="46000">
                  <a:schemeClr val="bg1">
                    <a:alpha val="0"/>
                  </a:schemeClr>
                </a:gs>
                <a:gs pos="14000">
                  <a:schemeClr val="bg1">
                    <a:alpha val="38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2A830FF-79C6-48FB-98E1-6E6837031DE1}"/>
              </a:ext>
            </a:extLst>
          </p:cNvPr>
          <p:cNvSpPr txBox="1"/>
          <p:nvPr userDrawn="1"/>
        </p:nvSpPr>
        <p:spPr>
          <a:xfrm>
            <a:off x="7401272" y="565925"/>
            <a:ext cx="248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개요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669E33-FEBB-44D2-AA17-493F5EE9CD51}"/>
              </a:ext>
            </a:extLst>
          </p:cNvPr>
          <p:cNvSpPr txBox="1"/>
          <p:nvPr userDrawn="1"/>
        </p:nvSpPr>
        <p:spPr>
          <a:xfrm>
            <a:off x="-7200" y="378758"/>
            <a:ext cx="792088" cy="584775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80000"/>
              </a:lnSpc>
              <a:defRPr sz="4000" b="1" spc="-150">
                <a:gradFill>
                  <a:gsLst>
                    <a:gs pos="50000">
                      <a:schemeClr val="bg1"/>
                    </a:gs>
                    <a:gs pos="5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>
                <a:gradFill>
                  <a:gsLst>
                    <a:gs pos="50000">
                      <a:schemeClr val="bg1"/>
                    </a:gs>
                    <a:gs pos="50000">
                      <a:srgbClr val="E6E6E6"/>
                    </a:gs>
                  </a:gsLst>
                  <a:lin ang="5400000" scaled="1"/>
                </a:gra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5877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동펑 리치6 EV 30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E7623F72-2A8E-4A1E-84A4-19B9CB9187EA}"/>
              </a:ext>
            </a:extLst>
          </p:cNvPr>
          <p:cNvGrpSpPr/>
          <p:nvPr userDrawn="1"/>
        </p:nvGrpSpPr>
        <p:grpSpPr>
          <a:xfrm>
            <a:off x="4594654" y="6619886"/>
            <a:ext cx="716693" cy="210807"/>
            <a:chOff x="5056069" y="7277201"/>
            <a:chExt cx="581263" cy="192087"/>
          </a:xfrm>
        </p:grpSpPr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8A5FED97-9AE5-4E96-9420-001A213F574B}"/>
                </a:ext>
              </a:extLst>
            </p:cNvPr>
            <p:cNvSpPr/>
            <p:nvPr userDrawn="1"/>
          </p:nvSpPr>
          <p:spPr>
            <a:xfrm>
              <a:off x="5251522" y="7277201"/>
              <a:ext cx="192089" cy="19208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7E13E14C-61C1-459C-BE66-AEA65906A453}"/>
                </a:ext>
              </a:extLst>
            </p:cNvPr>
            <p:cNvSpPr/>
            <p:nvPr/>
          </p:nvSpPr>
          <p:spPr>
            <a:xfrm>
              <a:off x="5494009" y="7345424"/>
              <a:ext cx="55641" cy="556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6F9198DA-B7AC-49DC-BC6A-FD2EBB68B1D9}"/>
                </a:ext>
              </a:extLst>
            </p:cNvPr>
            <p:cNvSpPr/>
            <p:nvPr/>
          </p:nvSpPr>
          <p:spPr>
            <a:xfrm>
              <a:off x="5608778" y="7358967"/>
              <a:ext cx="28554" cy="2855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61DAF1C4-EF00-402A-86BE-C063F6458367}"/>
                </a:ext>
              </a:extLst>
            </p:cNvPr>
            <p:cNvSpPr/>
            <p:nvPr userDrawn="1"/>
          </p:nvSpPr>
          <p:spPr>
            <a:xfrm rot="10800000">
              <a:off x="5145484" y="7345424"/>
              <a:ext cx="55641" cy="556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274B1382-C873-4986-9200-3A6C6AE87239}"/>
                </a:ext>
              </a:extLst>
            </p:cNvPr>
            <p:cNvSpPr/>
            <p:nvPr userDrawn="1"/>
          </p:nvSpPr>
          <p:spPr>
            <a:xfrm rot="10800000">
              <a:off x="5056069" y="7358968"/>
              <a:ext cx="28554" cy="2855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</p:grpSp>
      <p:sp>
        <p:nvSpPr>
          <p:cNvPr id="12" name="Text Box 26">
            <a:extLst>
              <a:ext uri="{FF2B5EF4-FFF2-40B4-BE49-F238E27FC236}">
                <a16:creationId xmlns:a16="http://schemas.microsoft.com/office/drawing/2014/main" id="{15E0CC7C-C158-4FD2-905D-E71F1ACDC2D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817453" y="6595036"/>
            <a:ext cx="269672" cy="2473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32652" tIns="32652" rIns="32652" bIns="32652" anchor="ctr" anchorCtr="1">
            <a:noAutofit/>
          </a:bodyPr>
          <a:lstStyle>
            <a:lvl1pPr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1" hangingPunct="1">
              <a:defRPr/>
            </a:pPr>
            <a:fld id="{4EABDBA0-3278-41B3-B269-2AA9B11D95B5}" type="slidenum">
              <a:rPr lang="en-US" altLang="ko-KR" sz="907" b="1" kern="120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+mn-ea"/>
                <a:ea typeface="+mn-ea"/>
                <a:cs typeface="+mn-cs"/>
              </a:rPr>
              <a:pPr algn="ctr" eaLnBrk="1" latinLnBrk="1" hangingPunct="1">
                <a:defRPr/>
              </a:pPr>
              <a:t>‹#›</a:t>
            </a:fld>
            <a:endParaRPr lang="en-US" altLang="ko-KR" sz="907" b="1" kern="120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+mn-ea"/>
              <a:ea typeface="+mn-ea"/>
              <a:cs typeface="+mn-cs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4B3E761F-1B24-B3A4-ECD5-0F17AFD5A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31338"/>
            <a:ext cx="9906000" cy="595404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77AAC5E-1287-995D-3C60-49F2E2F55D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568"/>
            <a:ext cx="9905989" cy="1040294"/>
          </a:xfrm>
          <a:prstGeom prst="rect">
            <a:avLst/>
          </a:prstGeom>
        </p:spPr>
      </p:pic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7552070E-E781-1FEF-8E4C-5CD363C9FFAA}"/>
              </a:ext>
            </a:extLst>
          </p:cNvPr>
          <p:cNvCxnSpPr/>
          <p:nvPr userDrawn="1"/>
        </p:nvCxnSpPr>
        <p:spPr>
          <a:xfrm>
            <a:off x="770400" y="565925"/>
            <a:ext cx="9135600" cy="0"/>
          </a:xfrm>
          <a:prstGeom prst="line">
            <a:avLst/>
          </a:prstGeom>
          <a:ln cap="rnd">
            <a:gradFill flip="none" rotWithShape="1">
              <a:gsLst>
                <a:gs pos="100000">
                  <a:schemeClr val="bg1">
                    <a:alpha val="41000"/>
                  </a:schemeClr>
                </a:gs>
                <a:gs pos="46000">
                  <a:schemeClr val="bg1">
                    <a:alpha val="0"/>
                  </a:schemeClr>
                </a:gs>
                <a:gs pos="14000">
                  <a:schemeClr val="bg1">
                    <a:alpha val="38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그림 23">
            <a:extLst>
              <a:ext uri="{FF2B5EF4-FFF2-40B4-BE49-F238E27FC236}">
                <a16:creationId xmlns:a16="http://schemas.microsoft.com/office/drawing/2014/main" id="{EDBDABCA-39F3-B8E0-59D5-937C5B026B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97416" y="89989"/>
            <a:ext cx="1208578" cy="423002"/>
          </a:xfrm>
          <a:prstGeom prst="rect">
            <a:avLst/>
          </a:prstGeom>
        </p:spPr>
      </p:pic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562B17EF-8475-930D-0CE2-7BBACC08C787}"/>
              </a:ext>
            </a:extLst>
          </p:cNvPr>
          <p:cNvCxnSpPr/>
          <p:nvPr userDrawn="1"/>
        </p:nvCxnSpPr>
        <p:spPr>
          <a:xfrm>
            <a:off x="770400" y="565925"/>
            <a:ext cx="9135600" cy="0"/>
          </a:xfrm>
          <a:prstGeom prst="line">
            <a:avLst/>
          </a:prstGeom>
          <a:ln cap="rnd">
            <a:gradFill flip="none" rotWithShape="1">
              <a:gsLst>
                <a:gs pos="100000">
                  <a:schemeClr val="bg1">
                    <a:alpha val="41000"/>
                  </a:schemeClr>
                </a:gs>
                <a:gs pos="46000">
                  <a:schemeClr val="bg1">
                    <a:alpha val="0"/>
                  </a:schemeClr>
                </a:gs>
                <a:gs pos="14000">
                  <a:schemeClr val="bg1">
                    <a:alpha val="38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D6928A3-1D73-E098-67C3-FFBF42DCADF2}"/>
              </a:ext>
            </a:extLst>
          </p:cNvPr>
          <p:cNvSpPr txBox="1"/>
          <p:nvPr userDrawn="1"/>
        </p:nvSpPr>
        <p:spPr>
          <a:xfrm>
            <a:off x="7401272" y="565925"/>
            <a:ext cx="248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개요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3A04E3-9DF2-52B6-B6FD-104AD568341E}"/>
              </a:ext>
            </a:extLst>
          </p:cNvPr>
          <p:cNvSpPr txBox="1"/>
          <p:nvPr userDrawn="1"/>
        </p:nvSpPr>
        <p:spPr>
          <a:xfrm>
            <a:off x="-7200" y="378758"/>
            <a:ext cx="792088" cy="584775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80000"/>
              </a:lnSpc>
              <a:defRPr sz="4000" b="1" spc="-150">
                <a:gradFill>
                  <a:gsLst>
                    <a:gs pos="50000">
                      <a:schemeClr val="bg1"/>
                    </a:gs>
                    <a:gs pos="5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>
                <a:gradFill>
                  <a:gsLst>
                    <a:gs pos="50000">
                      <a:schemeClr val="bg1"/>
                    </a:gs>
                    <a:gs pos="50000">
                      <a:srgbClr val="E6E6E6"/>
                    </a:gs>
                  </a:gsLst>
                  <a:lin ang="5400000" scaled="1"/>
                </a:gra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5294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. 동펑 리치6 EV 기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E7623F72-2A8E-4A1E-84A4-19B9CB9187EA}"/>
              </a:ext>
            </a:extLst>
          </p:cNvPr>
          <p:cNvGrpSpPr/>
          <p:nvPr userDrawn="1"/>
        </p:nvGrpSpPr>
        <p:grpSpPr>
          <a:xfrm>
            <a:off x="4594654" y="6619886"/>
            <a:ext cx="716693" cy="210807"/>
            <a:chOff x="5056069" y="7277201"/>
            <a:chExt cx="581263" cy="192087"/>
          </a:xfrm>
        </p:grpSpPr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8A5FED97-9AE5-4E96-9420-001A213F574B}"/>
                </a:ext>
              </a:extLst>
            </p:cNvPr>
            <p:cNvSpPr/>
            <p:nvPr userDrawn="1"/>
          </p:nvSpPr>
          <p:spPr>
            <a:xfrm>
              <a:off x="5251522" y="7277201"/>
              <a:ext cx="192089" cy="19208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7E13E14C-61C1-459C-BE66-AEA65906A453}"/>
                </a:ext>
              </a:extLst>
            </p:cNvPr>
            <p:cNvSpPr/>
            <p:nvPr/>
          </p:nvSpPr>
          <p:spPr>
            <a:xfrm>
              <a:off x="5494009" y="7345424"/>
              <a:ext cx="55641" cy="556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6F9198DA-B7AC-49DC-BC6A-FD2EBB68B1D9}"/>
                </a:ext>
              </a:extLst>
            </p:cNvPr>
            <p:cNvSpPr/>
            <p:nvPr/>
          </p:nvSpPr>
          <p:spPr>
            <a:xfrm>
              <a:off x="5608778" y="7358967"/>
              <a:ext cx="28554" cy="2855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61DAF1C4-EF00-402A-86BE-C063F6458367}"/>
                </a:ext>
              </a:extLst>
            </p:cNvPr>
            <p:cNvSpPr/>
            <p:nvPr userDrawn="1"/>
          </p:nvSpPr>
          <p:spPr>
            <a:xfrm rot="10800000">
              <a:off x="5145484" y="7345424"/>
              <a:ext cx="55641" cy="556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274B1382-C873-4986-9200-3A6C6AE87239}"/>
                </a:ext>
              </a:extLst>
            </p:cNvPr>
            <p:cNvSpPr/>
            <p:nvPr userDrawn="1"/>
          </p:nvSpPr>
          <p:spPr>
            <a:xfrm rot="10800000">
              <a:off x="5056069" y="7358968"/>
              <a:ext cx="28554" cy="2855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</p:grpSp>
      <p:sp>
        <p:nvSpPr>
          <p:cNvPr id="12" name="Text Box 26">
            <a:extLst>
              <a:ext uri="{FF2B5EF4-FFF2-40B4-BE49-F238E27FC236}">
                <a16:creationId xmlns:a16="http://schemas.microsoft.com/office/drawing/2014/main" id="{15E0CC7C-C158-4FD2-905D-E71F1ACDC2D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817453" y="6595036"/>
            <a:ext cx="269672" cy="2473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32652" tIns="32652" rIns="32652" bIns="32652" anchor="ctr" anchorCtr="1">
            <a:noAutofit/>
          </a:bodyPr>
          <a:lstStyle>
            <a:lvl1pPr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1" hangingPunct="1">
              <a:defRPr/>
            </a:pPr>
            <a:fld id="{4EABDBA0-3278-41B3-B269-2AA9B11D95B5}" type="slidenum">
              <a:rPr lang="en-US" altLang="ko-KR" sz="907" b="1" kern="120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+mn-ea"/>
                <a:ea typeface="+mn-ea"/>
                <a:cs typeface="+mn-cs"/>
              </a:rPr>
              <a:pPr algn="ctr" eaLnBrk="1" latinLnBrk="1" hangingPunct="1">
                <a:defRPr/>
              </a:pPr>
              <a:t>‹#›</a:t>
            </a:fld>
            <a:endParaRPr lang="en-US" altLang="ko-KR" sz="907" b="1" kern="120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+mn-ea"/>
              <a:ea typeface="+mn-ea"/>
              <a:cs typeface="+mn-cs"/>
            </a:endParaRPr>
          </a:p>
        </p:txBody>
      </p:sp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568"/>
            <a:ext cx="9905989" cy="1040294"/>
          </a:xfrm>
          <a:prstGeom prst="rect">
            <a:avLst/>
          </a:prstGeom>
        </p:spPr>
      </p:pic>
      <p:cxnSp>
        <p:nvCxnSpPr>
          <p:cNvPr id="14" name="직선 연결선 13"/>
          <p:cNvCxnSpPr/>
          <p:nvPr userDrawn="1"/>
        </p:nvCxnSpPr>
        <p:spPr>
          <a:xfrm>
            <a:off x="770400" y="565925"/>
            <a:ext cx="9135600" cy="0"/>
          </a:xfrm>
          <a:prstGeom prst="line">
            <a:avLst/>
          </a:prstGeom>
          <a:ln cap="rnd">
            <a:gradFill flip="none" rotWithShape="1">
              <a:gsLst>
                <a:gs pos="100000">
                  <a:schemeClr val="bg1">
                    <a:alpha val="41000"/>
                  </a:schemeClr>
                </a:gs>
                <a:gs pos="46000">
                  <a:schemeClr val="bg1">
                    <a:alpha val="0"/>
                  </a:schemeClr>
                </a:gs>
                <a:gs pos="14000">
                  <a:schemeClr val="bg1">
                    <a:alpha val="38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AB3798-635A-48F4-8BE2-71E37F1316D0}"/>
              </a:ext>
            </a:extLst>
          </p:cNvPr>
          <p:cNvSpPr txBox="1"/>
          <p:nvPr userDrawn="1"/>
        </p:nvSpPr>
        <p:spPr>
          <a:xfrm>
            <a:off x="-7200" y="378758"/>
            <a:ext cx="792088" cy="584775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80000"/>
              </a:lnSpc>
              <a:defRPr sz="4000" b="1" spc="-150">
                <a:gradFill>
                  <a:gsLst>
                    <a:gs pos="50000">
                      <a:schemeClr val="bg1"/>
                    </a:gs>
                    <a:gs pos="5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>
                <a:gradFill>
                  <a:gsLst>
                    <a:gs pos="50000">
                      <a:schemeClr val="bg1"/>
                    </a:gs>
                    <a:gs pos="50000">
                      <a:srgbClr val="E6E6E6"/>
                    </a:gs>
                  </a:gsLst>
                  <a:lin ang="5400000" scaled="1"/>
                </a:gradFill>
              </a:rPr>
              <a:t>II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31D3F6BE-418E-4029-B285-BB059AB05F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7416" y="89989"/>
            <a:ext cx="1208578" cy="4230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6FADEA-D6C1-461A-B5DC-7ED30F4B5F0A}"/>
              </a:ext>
            </a:extLst>
          </p:cNvPr>
          <p:cNvSpPr txBox="1"/>
          <p:nvPr userDrawn="1"/>
        </p:nvSpPr>
        <p:spPr>
          <a:xfrm>
            <a:off x="7401272" y="565925"/>
            <a:ext cx="248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기능</a:t>
            </a:r>
          </a:p>
        </p:txBody>
      </p:sp>
    </p:spTree>
    <p:extLst>
      <p:ext uri="{BB962C8B-B14F-4D97-AF65-F5344CB8AC3E}">
        <p14:creationId xmlns:p14="http://schemas.microsoft.com/office/powerpoint/2010/main" val="2245890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I. 동펑 리치6 EV 장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>
            <a:extLst>
              <a:ext uri="{FF2B5EF4-FFF2-40B4-BE49-F238E27FC236}">
                <a16:creationId xmlns:a16="http://schemas.microsoft.com/office/drawing/2014/main" id="{EE4770FF-C83F-4FC7-B219-AE307285D141}"/>
              </a:ext>
            </a:extLst>
          </p:cNvPr>
          <p:cNvSpPr/>
          <p:nvPr userDrawn="1"/>
        </p:nvSpPr>
        <p:spPr>
          <a:xfrm flipH="1">
            <a:off x="0" y="929259"/>
            <a:ext cx="9906000" cy="5937449"/>
          </a:xfrm>
          <a:prstGeom prst="rect">
            <a:avLst/>
          </a:prstGeom>
          <a:solidFill>
            <a:srgbClr val="F2E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A54AB43E-9436-466A-B7BF-EA6B9982E5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" y="0"/>
            <a:ext cx="9905961" cy="1043428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549F91A2-CD2D-4151-BE6B-920BD59FAA79}"/>
              </a:ext>
            </a:extLst>
          </p:cNvPr>
          <p:cNvCxnSpPr/>
          <p:nvPr userDrawn="1"/>
        </p:nvCxnSpPr>
        <p:spPr>
          <a:xfrm>
            <a:off x="770400" y="565925"/>
            <a:ext cx="9135600" cy="0"/>
          </a:xfrm>
          <a:prstGeom prst="line">
            <a:avLst/>
          </a:prstGeom>
          <a:ln cap="rnd">
            <a:gradFill flip="none" rotWithShape="1">
              <a:gsLst>
                <a:gs pos="100000">
                  <a:schemeClr val="bg1">
                    <a:alpha val="41000"/>
                  </a:schemeClr>
                </a:gs>
                <a:gs pos="46000">
                  <a:schemeClr val="bg1">
                    <a:alpha val="0"/>
                  </a:schemeClr>
                </a:gs>
                <a:gs pos="14000">
                  <a:schemeClr val="bg1">
                    <a:alpha val="38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C6E3508-75FA-437F-B747-B07CFE9A4FEA}"/>
              </a:ext>
            </a:extLst>
          </p:cNvPr>
          <p:cNvGrpSpPr/>
          <p:nvPr userDrawn="1"/>
        </p:nvGrpSpPr>
        <p:grpSpPr>
          <a:xfrm flipH="1">
            <a:off x="9565961" y="6497961"/>
            <a:ext cx="340039" cy="360039"/>
            <a:chOff x="1173858" y="5109267"/>
            <a:chExt cx="248410" cy="266412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E7BB5BCB-405C-49D4-B3F9-A22916BF1C06}"/>
                </a:ext>
              </a:extLst>
            </p:cNvPr>
            <p:cNvSpPr/>
            <p:nvPr/>
          </p:nvSpPr>
          <p:spPr>
            <a:xfrm flipH="1" flipV="1">
              <a:off x="1181406" y="5112716"/>
              <a:ext cx="240862" cy="262962"/>
            </a:xfrm>
            <a:prstGeom prst="rtTriangle">
              <a:avLst/>
            </a:prstGeom>
            <a:solidFill>
              <a:srgbClr val="DED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894A712-0AAF-416D-AC0C-7DF48C90BEBC}"/>
                </a:ext>
              </a:extLst>
            </p:cNvPr>
            <p:cNvSpPr/>
            <p:nvPr/>
          </p:nvSpPr>
          <p:spPr>
            <a:xfrm>
              <a:off x="1173858" y="5109267"/>
              <a:ext cx="242225" cy="26641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57621C-C795-4CDC-98B8-15EF3066AAD4}"/>
              </a:ext>
            </a:extLst>
          </p:cNvPr>
          <p:cNvSpPr txBox="1"/>
          <p:nvPr userDrawn="1"/>
        </p:nvSpPr>
        <p:spPr>
          <a:xfrm>
            <a:off x="6465168" y="565925"/>
            <a:ext cx="3417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solidFill>
                  <a:srgbClr val="E3DE00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III. </a:t>
            </a:r>
            <a:r>
              <a:rPr lang="ko-KR" altLang="en-US" sz="1400" dirty="0">
                <a:solidFill>
                  <a:srgbClr val="E3DE00"/>
                </a:solidFill>
                <a:latin typeface="+mn-ea"/>
                <a:ea typeface="+mn-ea"/>
                <a:cs typeface="Times New Roman" panose="02020603050405020304" pitchFamily="18" charset="0"/>
              </a:rPr>
              <a:t>동펑 리치</a:t>
            </a:r>
            <a:r>
              <a:rPr lang="en-US" altLang="ko-KR" sz="1400" dirty="0">
                <a:solidFill>
                  <a:srgbClr val="E3DE00"/>
                </a:solidFill>
                <a:latin typeface="+mn-ea"/>
                <a:ea typeface="+mn-ea"/>
                <a:cs typeface="Times New Roman" panose="02020603050405020304" pitchFamily="18" charset="0"/>
              </a:rPr>
              <a:t>6 EV </a:t>
            </a:r>
            <a:r>
              <a:rPr lang="ko-KR" altLang="en-US" sz="1400" dirty="0">
                <a:solidFill>
                  <a:srgbClr val="E3DE00"/>
                </a:solidFill>
                <a:latin typeface="+mn-ea"/>
                <a:ea typeface="+mn-ea"/>
                <a:cs typeface="Times New Roman" panose="02020603050405020304" pitchFamily="18" charset="0"/>
              </a:rPr>
              <a:t>장점</a:t>
            </a:r>
            <a:endParaRPr lang="ko-KR" altLang="en-US" sz="1400" dirty="0">
              <a:solidFill>
                <a:srgbClr val="E3DE00"/>
              </a:solidFill>
              <a:latin typeface="+mn-ea"/>
              <a:ea typeface="+mn-ea"/>
            </a:endParaRPr>
          </a:p>
        </p:txBody>
      </p:sp>
      <p:pic>
        <p:nvPicPr>
          <p:cNvPr id="26" name="그림 2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654" y="91918"/>
            <a:ext cx="1206481" cy="4222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B65DB7A-26EE-4FFB-90EC-F6F7BB9FBEFF}"/>
              </a:ext>
            </a:extLst>
          </p:cNvPr>
          <p:cNvSpPr txBox="1"/>
          <p:nvPr userDrawn="1"/>
        </p:nvSpPr>
        <p:spPr>
          <a:xfrm>
            <a:off x="-7200" y="378758"/>
            <a:ext cx="792088" cy="584775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80000"/>
              </a:lnSpc>
              <a:defRPr sz="4000" b="1" spc="-150">
                <a:gradFill>
                  <a:gsLst>
                    <a:gs pos="50000">
                      <a:schemeClr val="bg1"/>
                    </a:gs>
                    <a:gs pos="5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>
                <a:gradFill>
                  <a:gsLst>
                    <a:gs pos="50000">
                      <a:schemeClr val="bg1"/>
                    </a:gs>
                    <a:gs pos="50000">
                      <a:srgbClr val="E6E6E6"/>
                    </a:gs>
                  </a:gsLst>
                  <a:lin ang="5400000" scaled="1"/>
                </a:gradFill>
              </a:rPr>
              <a:t>III</a:t>
            </a: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D482F13D-C4BB-43D1-BF72-2C2F751BD98D}"/>
              </a:ext>
            </a:extLst>
          </p:cNvPr>
          <p:cNvGrpSpPr/>
          <p:nvPr userDrawn="1"/>
        </p:nvGrpSpPr>
        <p:grpSpPr>
          <a:xfrm>
            <a:off x="4594654" y="6619886"/>
            <a:ext cx="716693" cy="210807"/>
            <a:chOff x="5056069" y="7277201"/>
            <a:chExt cx="581263" cy="192087"/>
          </a:xfrm>
        </p:grpSpPr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89D7C276-6175-4808-91B5-7F09ABEE534E}"/>
                </a:ext>
              </a:extLst>
            </p:cNvPr>
            <p:cNvSpPr/>
            <p:nvPr userDrawn="1"/>
          </p:nvSpPr>
          <p:spPr>
            <a:xfrm>
              <a:off x="5251522" y="7277201"/>
              <a:ext cx="192089" cy="19208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51961A54-5280-4737-A65F-41D7EC4DD851}"/>
                </a:ext>
              </a:extLst>
            </p:cNvPr>
            <p:cNvSpPr/>
            <p:nvPr/>
          </p:nvSpPr>
          <p:spPr>
            <a:xfrm>
              <a:off x="5494009" y="7345424"/>
              <a:ext cx="55641" cy="556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4FA2916D-EE10-4949-A3C9-40E788B3165C}"/>
                </a:ext>
              </a:extLst>
            </p:cNvPr>
            <p:cNvSpPr/>
            <p:nvPr/>
          </p:nvSpPr>
          <p:spPr>
            <a:xfrm>
              <a:off x="5608778" y="7358967"/>
              <a:ext cx="28554" cy="2855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36" name="타원 35">
              <a:extLst>
                <a:ext uri="{FF2B5EF4-FFF2-40B4-BE49-F238E27FC236}">
                  <a16:creationId xmlns:a16="http://schemas.microsoft.com/office/drawing/2014/main" id="{37987DEA-3FA1-439E-A63A-2921ACE026C2}"/>
                </a:ext>
              </a:extLst>
            </p:cNvPr>
            <p:cNvSpPr/>
            <p:nvPr userDrawn="1"/>
          </p:nvSpPr>
          <p:spPr>
            <a:xfrm rot="10800000">
              <a:off x="5145484" y="7345424"/>
              <a:ext cx="55641" cy="556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0FAA60E2-1D67-418A-9DE1-648AD9DAD211}"/>
                </a:ext>
              </a:extLst>
            </p:cNvPr>
            <p:cNvSpPr/>
            <p:nvPr userDrawn="1"/>
          </p:nvSpPr>
          <p:spPr>
            <a:xfrm rot="10800000">
              <a:off x="5056069" y="7358968"/>
              <a:ext cx="28554" cy="2855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</p:grpSp>
      <p:sp>
        <p:nvSpPr>
          <p:cNvPr id="38" name="Text Box 26">
            <a:extLst>
              <a:ext uri="{FF2B5EF4-FFF2-40B4-BE49-F238E27FC236}">
                <a16:creationId xmlns:a16="http://schemas.microsoft.com/office/drawing/2014/main" id="{253DE1D2-2DDB-4F89-908B-37B3168E9AD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817453" y="6595036"/>
            <a:ext cx="269672" cy="2473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32652" tIns="32652" rIns="32652" bIns="32652" anchor="ctr" anchorCtr="1">
            <a:noAutofit/>
          </a:bodyPr>
          <a:lstStyle>
            <a:lvl1pPr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1" hangingPunct="1">
              <a:defRPr/>
            </a:pPr>
            <a:fld id="{4EABDBA0-3278-41B3-B269-2AA9B11D95B5}" type="slidenum">
              <a:rPr lang="en-US" altLang="ko-KR" sz="907" b="1" kern="120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+mn-ea"/>
                <a:ea typeface="+mn-ea"/>
                <a:cs typeface="+mn-cs"/>
              </a:rPr>
              <a:pPr algn="ctr" eaLnBrk="1" latinLnBrk="1" hangingPunct="1">
                <a:defRPr/>
              </a:pPr>
              <a:t>‹#›</a:t>
            </a:fld>
            <a:endParaRPr lang="en-US" altLang="ko-KR" sz="907" b="1" kern="120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+mn-e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650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V. 동펑 리치6 EV 이야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E7623F72-2A8E-4A1E-84A4-19B9CB9187EA}"/>
              </a:ext>
            </a:extLst>
          </p:cNvPr>
          <p:cNvGrpSpPr/>
          <p:nvPr userDrawn="1"/>
        </p:nvGrpSpPr>
        <p:grpSpPr>
          <a:xfrm>
            <a:off x="4594654" y="6619886"/>
            <a:ext cx="716693" cy="210807"/>
            <a:chOff x="5056069" y="7277201"/>
            <a:chExt cx="581263" cy="192087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8A5FED97-9AE5-4E96-9420-001A213F574B}"/>
                </a:ext>
              </a:extLst>
            </p:cNvPr>
            <p:cNvSpPr/>
            <p:nvPr userDrawn="1"/>
          </p:nvSpPr>
          <p:spPr>
            <a:xfrm>
              <a:off x="5251522" y="7277201"/>
              <a:ext cx="192089" cy="19208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7E13E14C-61C1-459C-BE66-AEA65906A453}"/>
                </a:ext>
              </a:extLst>
            </p:cNvPr>
            <p:cNvSpPr/>
            <p:nvPr/>
          </p:nvSpPr>
          <p:spPr>
            <a:xfrm>
              <a:off x="5494009" y="7345424"/>
              <a:ext cx="55641" cy="556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6F9198DA-B7AC-49DC-BC6A-FD2EBB68B1D9}"/>
                </a:ext>
              </a:extLst>
            </p:cNvPr>
            <p:cNvSpPr/>
            <p:nvPr/>
          </p:nvSpPr>
          <p:spPr>
            <a:xfrm>
              <a:off x="5608778" y="7358967"/>
              <a:ext cx="28554" cy="2855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61DAF1C4-EF00-402A-86BE-C063F6458367}"/>
                </a:ext>
              </a:extLst>
            </p:cNvPr>
            <p:cNvSpPr/>
            <p:nvPr userDrawn="1"/>
          </p:nvSpPr>
          <p:spPr>
            <a:xfrm rot="10800000">
              <a:off x="5145484" y="7345424"/>
              <a:ext cx="55641" cy="556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274B1382-C873-4986-9200-3A6C6AE87239}"/>
                </a:ext>
              </a:extLst>
            </p:cNvPr>
            <p:cNvSpPr/>
            <p:nvPr userDrawn="1"/>
          </p:nvSpPr>
          <p:spPr>
            <a:xfrm rot="10800000">
              <a:off x="5056069" y="7358968"/>
              <a:ext cx="28554" cy="2855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</p:grpSp>
      <p:sp>
        <p:nvSpPr>
          <p:cNvPr id="14" name="Text Box 26">
            <a:extLst>
              <a:ext uri="{FF2B5EF4-FFF2-40B4-BE49-F238E27FC236}">
                <a16:creationId xmlns:a16="http://schemas.microsoft.com/office/drawing/2014/main" id="{15E0CC7C-C158-4FD2-905D-E71F1ACDC2D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817453" y="6595036"/>
            <a:ext cx="269672" cy="2473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32652" tIns="32652" rIns="32652" bIns="32652" anchor="ctr" anchorCtr="1">
            <a:noAutofit/>
          </a:bodyPr>
          <a:lstStyle>
            <a:lvl1pPr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1" hangingPunct="1">
              <a:defRPr/>
            </a:pPr>
            <a:fld id="{4EABDBA0-3278-41B3-B269-2AA9B11D95B5}" type="slidenum">
              <a:rPr lang="en-US" altLang="ko-KR" sz="907" b="1" kern="120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+mn-ea"/>
                <a:ea typeface="+mn-ea"/>
                <a:cs typeface="+mn-cs"/>
              </a:rPr>
              <a:pPr algn="ctr" eaLnBrk="1" latinLnBrk="1" hangingPunct="1">
                <a:defRPr/>
              </a:pPr>
              <a:t>‹#›</a:t>
            </a:fld>
            <a:endParaRPr lang="en-US" altLang="ko-KR" sz="907" b="1" kern="120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+mn-ea"/>
              <a:ea typeface="+mn-ea"/>
              <a:cs typeface="+mn-cs"/>
            </a:endParaRPr>
          </a:p>
        </p:txBody>
      </p:sp>
      <p:pic>
        <p:nvPicPr>
          <p:cNvPr id="16" name="그림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568"/>
            <a:ext cx="9905989" cy="1040294"/>
          </a:xfrm>
          <a:prstGeom prst="rect">
            <a:avLst/>
          </a:prstGeom>
        </p:spPr>
      </p:pic>
      <p:cxnSp>
        <p:nvCxnSpPr>
          <p:cNvPr id="17" name="직선 연결선 16"/>
          <p:cNvCxnSpPr/>
          <p:nvPr userDrawn="1"/>
        </p:nvCxnSpPr>
        <p:spPr>
          <a:xfrm>
            <a:off x="770400" y="565925"/>
            <a:ext cx="9135600" cy="0"/>
          </a:xfrm>
          <a:prstGeom prst="line">
            <a:avLst/>
          </a:prstGeom>
          <a:ln cap="rnd">
            <a:gradFill flip="none" rotWithShape="1">
              <a:gsLst>
                <a:gs pos="100000">
                  <a:schemeClr val="bg1">
                    <a:alpha val="41000"/>
                  </a:schemeClr>
                </a:gs>
                <a:gs pos="46000">
                  <a:schemeClr val="bg1">
                    <a:alpha val="0"/>
                  </a:schemeClr>
                </a:gs>
                <a:gs pos="14000">
                  <a:schemeClr val="bg1">
                    <a:alpha val="38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DAB3798-635A-48F4-8BE2-71E37F1316D0}"/>
              </a:ext>
            </a:extLst>
          </p:cNvPr>
          <p:cNvSpPr txBox="1"/>
          <p:nvPr userDrawn="1"/>
        </p:nvSpPr>
        <p:spPr>
          <a:xfrm>
            <a:off x="-7200" y="378758"/>
            <a:ext cx="792088" cy="584775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80000"/>
              </a:lnSpc>
              <a:defRPr sz="4000" b="1" spc="-150">
                <a:gradFill>
                  <a:gsLst>
                    <a:gs pos="50000">
                      <a:schemeClr val="bg1"/>
                    </a:gs>
                    <a:gs pos="5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>
                <a:gradFill>
                  <a:gsLst>
                    <a:gs pos="50000">
                      <a:schemeClr val="bg1"/>
                    </a:gs>
                    <a:gs pos="50000">
                      <a:srgbClr val="E6E6E6"/>
                    </a:gs>
                  </a:gsLst>
                  <a:lin ang="5400000" scaled="1"/>
                </a:gradFill>
              </a:rPr>
              <a:t>IV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3D93B182-452F-4988-941D-0B8945671A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7416" y="89989"/>
            <a:ext cx="1208578" cy="4230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81D9C3-1752-48B5-BBED-DCCDF1042A89}"/>
              </a:ext>
            </a:extLst>
          </p:cNvPr>
          <p:cNvSpPr txBox="1"/>
          <p:nvPr userDrawn="1"/>
        </p:nvSpPr>
        <p:spPr>
          <a:xfrm>
            <a:off x="7401272" y="565925"/>
            <a:ext cx="248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  <a:r>
              <a:rPr lang="en-US" altLang="ko-KR" sz="1400" dirty="0">
                <a:solidFill>
                  <a:schemeClr val="accent3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r>
              <a:rPr lang="en-US" altLang="ko-KR" sz="1400" dirty="0">
                <a:solidFill>
                  <a:schemeClr val="accent3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solidFill>
                  <a:schemeClr val="accent3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1400" dirty="0">
                <a:solidFill>
                  <a:schemeClr val="accent3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1400" dirty="0">
                <a:solidFill>
                  <a:schemeClr val="accent3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이야기</a:t>
            </a:r>
          </a:p>
        </p:txBody>
      </p:sp>
    </p:spTree>
    <p:extLst>
      <p:ext uri="{BB962C8B-B14F-4D97-AF65-F5344CB8AC3E}">
        <p14:creationId xmlns:p14="http://schemas.microsoft.com/office/powerpoint/2010/main" val="324458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. (주)타고모빌리티 소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id="{E718B313-2417-4A7E-A49A-6E84915632B2}"/>
              </a:ext>
            </a:extLst>
          </p:cNvPr>
          <p:cNvSpPr/>
          <p:nvPr userDrawn="1"/>
        </p:nvSpPr>
        <p:spPr>
          <a:xfrm flipH="1">
            <a:off x="0" y="920946"/>
            <a:ext cx="9906000" cy="5937449"/>
          </a:xfrm>
          <a:prstGeom prst="rect">
            <a:avLst/>
          </a:prstGeom>
          <a:solidFill>
            <a:srgbClr val="F2E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E7623F72-2A8E-4A1E-84A4-19B9CB9187EA}"/>
              </a:ext>
            </a:extLst>
          </p:cNvPr>
          <p:cNvGrpSpPr/>
          <p:nvPr userDrawn="1"/>
        </p:nvGrpSpPr>
        <p:grpSpPr>
          <a:xfrm>
            <a:off x="4594654" y="6619886"/>
            <a:ext cx="716693" cy="210807"/>
            <a:chOff x="5056069" y="7277201"/>
            <a:chExt cx="581263" cy="192087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8A5FED97-9AE5-4E96-9420-001A213F574B}"/>
                </a:ext>
              </a:extLst>
            </p:cNvPr>
            <p:cNvSpPr/>
            <p:nvPr userDrawn="1"/>
          </p:nvSpPr>
          <p:spPr>
            <a:xfrm>
              <a:off x="5251522" y="7277201"/>
              <a:ext cx="192089" cy="19208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7E13E14C-61C1-459C-BE66-AEA65906A453}"/>
                </a:ext>
              </a:extLst>
            </p:cNvPr>
            <p:cNvSpPr/>
            <p:nvPr/>
          </p:nvSpPr>
          <p:spPr>
            <a:xfrm>
              <a:off x="5494009" y="7345424"/>
              <a:ext cx="55641" cy="556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6F9198DA-B7AC-49DC-BC6A-FD2EBB68B1D9}"/>
                </a:ext>
              </a:extLst>
            </p:cNvPr>
            <p:cNvSpPr/>
            <p:nvPr/>
          </p:nvSpPr>
          <p:spPr>
            <a:xfrm>
              <a:off x="5608778" y="7358967"/>
              <a:ext cx="28554" cy="2855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61DAF1C4-EF00-402A-86BE-C063F6458367}"/>
                </a:ext>
              </a:extLst>
            </p:cNvPr>
            <p:cNvSpPr/>
            <p:nvPr userDrawn="1"/>
          </p:nvSpPr>
          <p:spPr>
            <a:xfrm rot="10800000">
              <a:off x="5145484" y="7345424"/>
              <a:ext cx="55641" cy="556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 sz="1749" b="1" dirty="0">
                <a:latin typeface="+mn-ea"/>
                <a:ea typeface="+mn-ea"/>
              </a:endParaRP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274B1382-C873-4986-9200-3A6C6AE87239}"/>
                </a:ext>
              </a:extLst>
            </p:cNvPr>
            <p:cNvSpPr/>
            <p:nvPr userDrawn="1"/>
          </p:nvSpPr>
          <p:spPr>
            <a:xfrm rot="10800000">
              <a:off x="5056069" y="7358968"/>
              <a:ext cx="28554" cy="2855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49" b="1" dirty="0">
                <a:latin typeface="+mn-ea"/>
                <a:ea typeface="+mn-ea"/>
              </a:endParaRPr>
            </a:p>
          </p:txBody>
        </p:sp>
      </p:grpSp>
      <p:sp>
        <p:nvSpPr>
          <p:cNvPr id="14" name="Text Box 26">
            <a:extLst>
              <a:ext uri="{FF2B5EF4-FFF2-40B4-BE49-F238E27FC236}">
                <a16:creationId xmlns:a16="http://schemas.microsoft.com/office/drawing/2014/main" id="{15E0CC7C-C158-4FD2-905D-E71F1ACDC2D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817453" y="6595036"/>
            <a:ext cx="269672" cy="2473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32652" tIns="32652" rIns="32652" bIns="32652" anchor="ctr" anchorCtr="1">
            <a:noAutofit/>
          </a:bodyPr>
          <a:lstStyle>
            <a:lvl1pPr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1" hangingPunct="1">
              <a:defRPr/>
            </a:pPr>
            <a:fld id="{4EABDBA0-3278-41B3-B269-2AA9B11D95B5}" type="slidenum">
              <a:rPr lang="en-US" altLang="ko-KR" sz="907" b="1" kern="120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+mn-ea"/>
                <a:ea typeface="+mn-ea"/>
                <a:cs typeface="+mn-cs"/>
              </a:rPr>
              <a:pPr algn="ctr" eaLnBrk="1" latinLnBrk="1" hangingPunct="1">
                <a:defRPr/>
              </a:pPr>
              <a:t>‹#›</a:t>
            </a:fld>
            <a:endParaRPr lang="en-US" altLang="ko-KR" sz="907" b="1" kern="120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+mn-ea"/>
              <a:ea typeface="+mn-ea"/>
              <a:cs typeface="+mn-cs"/>
            </a:endParaRPr>
          </a:p>
        </p:txBody>
      </p:sp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568"/>
            <a:ext cx="9905989" cy="1040294"/>
          </a:xfrm>
          <a:prstGeom prst="rect">
            <a:avLst/>
          </a:prstGeom>
        </p:spPr>
      </p:pic>
      <p:cxnSp>
        <p:nvCxnSpPr>
          <p:cNvPr id="16" name="직선 연결선 15"/>
          <p:cNvCxnSpPr/>
          <p:nvPr userDrawn="1"/>
        </p:nvCxnSpPr>
        <p:spPr>
          <a:xfrm>
            <a:off x="770400" y="565925"/>
            <a:ext cx="9135600" cy="0"/>
          </a:xfrm>
          <a:prstGeom prst="line">
            <a:avLst/>
          </a:prstGeom>
          <a:ln cap="rnd">
            <a:gradFill flip="none" rotWithShape="1">
              <a:gsLst>
                <a:gs pos="100000">
                  <a:schemeClr val="bg1">
                    <a:alpha val="41000"/>
                  </a:schemeClr>
                </a:gs>
                <a:gs pos="46000">
                  <a:schemeClr val="bg1">
                    <a:alpha val="0"/>
                  </a:schemeClr>
                </a:gs>
                <a:gs pos="14000">
                  <a:schemeClr val="bg1">
                    <a:alpha val="38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DAB3798-635A-48F4-8BE2-71E37F1316D0}"/>
              </a:ext>
            </a:extLst>
          </p:cNvPr>
          <p:cNvSpPr txBox="1"/>
          <p:nvPr userDrawn="1"/>
        </p:nvSpPr>
        <p:spPr>
          <a:xfrm>
            <a:off x="-7200" y="378758"/>
            <a:ext cx="792088" cy="584775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80000"/>
              </a:lnSpc>
              <a:defRPr sz="4000" b="1" spc="-150">
                <a:gradFill>
                  <a:gsLst>
                    <a:gs pos="50000">
                      <a:schemeClr val="bg1"/>
                    </a:gs>
                    <a:gs pos="5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>
                <a:gradFill>
                  <a:gsLst>
                    <a:gs pos="50000">
                      <a:schemeClr val="bg1"/>
                    </a:gs>
                    <a:gs pos="50000">
                      <a:srgbClr val="E6E6E6"/>
                    </a:gs>
                  </a:gsLst>
                  <a:lin ang="5400000" scaled="1"/>
                </a:gradFill>
              </a:rPr>
              <a:t>V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1C80A2CB-0CF8-42CD-A68D-262BF24D40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7416" y="89989"/>
            <a:ext cx="1208578" cy="4230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97F8FE-9F03-4592-8471-A95B8732BDC1}"/>
              </a:ext>
            </a:extLst>
          </p:cNvPr>
          <p:cNvSpPr txBox="1"/>
          <p:nvPr userDrawn="1"/>
        </p:nvSpPr>
        <p:spPr>
          <a:xfrm>
            <a:off x="7401272" y="565925"/>
            <a:ext cx="248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V.</a:t>
            </a:r>
            <a:r>
              <a:rPr lang="en-US" altLang="ko-KR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㈜타고모빌리티 소개</a:t>
            </a:r>
          </a:p>
        </p:txBody>
      </p:sp>
    </p:spTree>
    <p:extLst>
      <p:ext uri="{BB962C8B-B14F-4D97-AF65-F5344CB8AC3E}">
        <p14:creationId xmlns:p14="http://schemas.microsoft.com/office/powerpoint/2010/main" val="1457622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stelsSmooth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873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878" r:id="rId2"/>
    <p:sldLayoutId id="2147483771" r:id="rId3"/>
    <p:sldLayoutId id="2147483837" r:id="rId4"/>
    <p:sldLayoutId id="2147483874" r:id="rId5"/>
    <p:sldLayoutId id="2147483876" r:id="rId6"/>
    <p:sldLayoutId id="2147483838" r:id="rId7"/>
    <p:sldLayoutId id="2147483871" r:id="rId8"/>
    <p:sldLayoutId id="2147483811" r:id="rId9"/>
    <p:sldLayoutId id="2147483875" r:id="rId10"/>
    <p:sldLayoutId id="2147483772" r:id="rId11"/>
  </p:sldLayoutIdLst>
  <p:hf sldNum="0" hdr="0" ftr="0" dt="0"/>
  <p:txStyles>
    <p:titleStyle>
      <a:lvl1pPr algn="ctr" defTabSz="898720" rtl="0" eaLnBrk="1" latinLnBrk="1" hangingPunct="1">
        <a:spcBef>
          <a:spcPct val="0"/>
        </a:spcBef>
        <a:buNone/>
        <a:defRPr sz="4321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j-cs"/>
        </a:defRPr>
      </a:lvl1pPr>
    </p:titleStyle>
    <p:bodyStyle>
      <a:lvl1pPr marL="337020" indent="-337020" algn="l" defTabSz="898720" rtl="0" eaLnBrk="1" latinLnBrk="1" hangingPunct="1">
        <a:spcBef>
          <a:spcPct val="20000"/>
        </a:spcBef>
        <a:buFont typeface="Arial" panose="020B0604020202020204" pitchFamily="34" charset="0"/>
        <a:buChar char="•"/>
        <a:defRPr sz="3174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1pPr>
      <a:lvl2pPr marL="730210" indent="-280850" algn="l" defTabSz="898720" rtl="0" eaLnBrk="1" latinLnBrk="1" hangingPunct="1">
        <a:spcBef>
          <a:spcPct val="20000"/>
        </a:spcBef>
        <a:buFont typeface="Arial" panose="020B0604020202020204" pitchFamily="34" charset="0"/>
        <a:buChar char="–"/>
        <a:defRPr sz="2734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2pPr>
      <a:lvl3pPr marL="1123401" indent="-224681" algn="l" defTabSz="898720" rtl="0" eaLnBrk="1" latinLnBrk="1" hangingPunct="1">
        <a:spcBef>
          <a:spcPct val="20000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3pPr>
      <a:lvl4pPr marL="1572761" indent="-224681" algn="l" defTabSz="89872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28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4pPr>
      <a:lvl5pPr marL="2022121" indent="-224681" algn="l" defTabSz="898720" rtl="0" eaLnBrk="1" latinLnBrk="1" hangingPunct="1">
        <a:spcBef>
          <a:spcPct val="20000"/>
        </a:spcBef>
        <a:buFont typeface="Arial" panose="020B0604020202020204" pitchFamily="34" charset="0"/>
        <a:buChar char="»"/>
        <a:defRPr sz="2028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5pPr>
      <a:lvl6pPr marL="2471481" indent="-224681" algn="l" defTabSz="89872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28" kern="1200">
          <a:solidFill>
            <a:schemeClr val="tx1"/>
          </a:solidFill>
          <a:latin typeface="+mn-lt"/>
          <a:ea typeface="+mn-ea"/>
          <a:cs typeface="+mn-cs"/>
        </a:defRPr>
      </a:lvl6pPr>
      <a:lvl7pPr marL="2920841" indent="-224681" algn="l" defTabSz="89872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28" kern="1200">
          <a:solidFill>
            <a:schemeClr val="tx1"/>
          </a:solidFill>
          <a:latin typeface="+mn-lt"/>
          <a:ea typeface="+mn-ea"/>
          <a:cs typeface="+mn-cs"/>
        </a:defRPr>
      </a:lvl7pPr>
      <a:lvl8pPr marL="3370202" indent="-224681" algn="l" defTabSz="89872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28" kern="1200">
          <a:solidFill>
            <a:schemeClr val="tx1"/>
          </a:solidFill>
          <a:latin typeface="+mn-lt"/>
          <a:ea typeface="+mn-ea"/>
          <a:cs typeface="+mn-cs"/>
        </a:defRPr>
      </a:lvl8pPr>
      <a:lvl9pPr marL="3819562" indent="-224681" algn="l" defTabSz="89872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98720" rtl="0" eaLnBrk="1" latinLnBrk="1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49360" algn="l" defTabSz="898720" rtl="0" eaLnBrk="1" latinLnBrk="1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2pPr>
      <a:lvl3pPr marL="898720" algn="l" defTabSz="898720" rtl="0" eaLnBrk="1" latinLnBrk="1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3pPr>
      <a:lvl4pPr marL="1348080" algn="l" defTabSz="898720" rtl="0" eaLnBrk="1" latinLnBrk="1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4pPr>
      <a:lvl5pPr marL="1797441" algn="l" defTabSz="898720" rtl="0" eaLnBrk="1" latinLnBrk="1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5pPr>
      <a:lvl6pPr marL="2246801" algn="l" defTabSz="898720" rtl="0" eaLnBrk="1" latinLnBrk="1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6pPr>
      <a:lvl7pPr marL="2696161" algn="l" defTabSz="898720" rtl="0" eaLnBrk="1" latinLnBrk="1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7pPr>
      <a:lvl8pPr marL="3145522" algn="l" defTabSz="898720" rtl="0" eaLnBrk="1" latinLnBrk="1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8pPr>
      <a:lvl9pPr marL="3594882" algn="l" defTabSz="898720" rtl="0" eaLnBrk="1" latinLnBrk="1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120">
          <p15:clr>
            <a:srgbClr val="F26B43"/>
          </p15:clr>
        </p15:guide>
        <p15:guide id="3" pos="6023">
          <p15:clr>
            <a:srgbClr val="F26B43"/>
          </p15:clr>
        </p15:guide>
        <p15:guide id="4" pos="217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4110">
          <p15:clr>
            <a:srgbClr val="F26B43"/>
          </p15:clr>
        </p15:guide>
        <p15:guide id="7" orient="horz" pos="5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23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gif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8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png"/><Relationship Id="rId11" Type="http://schemas.openxmlformats.org/officeDocument/2006/relationships/image" Target="../media/image69.png"/><Relationship Id="rId5" Type="http://schemas.openxmlformats.org/officeDocument/2006/relationships/image" Target="../media/image83.png"/><Relationship Id="rId10" Type="http://schemas.openxmlformats.org/officeDocument/2006/relationships/image" Target="../media/image70.gif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1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DCFDF6-A23F-4BD7-9736-7996FCECADBC}"/>
              </a:ext>
            </a:extLst>
          </p:cNvPr>
          <p:cNvSpPr txBox="1"/>
          <p:nvPr/>
        </p:nvSpPr>
        <p:spPr>
          <a:xfrm>
            <a:off x="3872880" y="3007987"/>
            <a:ext cx="5881613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 defTabSz="914400">
              <a:defRPr kumimoji="1" sz="1400" b="1" spc="-150">
                <a:ln w="0">
                  <a:solidFill>
                    <a:srgbClr val="0B4355">
                      <a:alpha val="5000"/>
                    </a:srgbClr>
                  </a:solidFill>
                </a:ln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ko-KR" altLang="en-US" sz="4000" dirty="0"/>
              <a:t>동펑 리치</a:t>
            </a:r>
            <a:r>
              <a:rPr lang="en-US" altLang="ko-KR" sz="4000" dirty="0"/>
              <a:t>6 EV</a:t>
            </a:r>
          </a:p>
          <a:p>
            <a:r>
              <a:rPr lang="ko-KR" altLang="en-US" sz="3200" dirty="0"/>
              <a:t>전기픽업트럭 소개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6C22F5-C374-4CC2-BFEF-5D72FF445FA5}"/>
              </a:ext>
            </a:extLst>
          </p:cNvPr>
          <p:cNvSpPr txBox="1"/>
          <p:nvPr/>
        </p:nvSpPr>
        <p:spPr>
          <a:xfrm>
            <a:off x="4365414" y="5545976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+mn-ea"/>
              </a:rPr>
              <a:t>- </a:t>
            </a:r>
            <a:r>
              <a:rPr lang="ko-KR" altLang="en-US" sz="2000" dirty="0">
                <a:solidFill>
                  <a:schemeClr val="bg1"/>
                </a:solidFill>
                <a:latin typeface="+mn-ea"/>
              </a:rPr>
              <a:t>㈜타고모빌리티</a:t>
            </a:r>
            <a:r>
              <a:rPr lang="en-US" altLang="ko-KR" sz="2000" dirty="0">
                <a:solidFill>
                  <a:schemeClr val="bg1"/>
                </a:solidFill>
                <a:latin typeface="+mn-ea"/>
              </a:rPr>
              <a:t>, 2023</a:t>
            </a:r>
            <a:r>
              <a:rPr lang="ko-KR" altLang="en-US" sz="2000" dirty="0">
                <a:solidFill>
                  <a:schemeClr val="bg1"/>
                </a:solidFill>
                <a:latin typeface="+mn-ea"/>
              </a:rPr>
              <a:t>년 </a:t>
            </a:r>
            <a:r>
              <a:rPr lang="en-US" altLang="ko-KR" sz="2000" dirty="0">
                <a:solidFill>
                  <a:schemeClr val="bg1"/>
                </a:solidFill>
                <a:latin typeface="+mn-ea"/>
              </a:rPr>
              <a:t>08</a:t>
            </a:r>
            <a:r>
              <a:rPr lang="ko-KR" altLang="en-US" sz="2000" dirty="0">
                <a:solidFill>
                  <a:schemeClr val="bg1"/>
                </a:solidFill>
                <a:latin typeface="+mn-ea"/>
              </a:rPr>
              <a:t>월 </a:t>
            </a:r>
            <a:r>
              <a:rPr lang="en-US" altLang="ko-KR" sz="2000" dirty="0">
                <a:solidFill>
                  <a:schemeClr val="bg1"/>
                </a:solidFill>
                <a:latin typeface="+mn-ea"/>
              </a:rPr>
              <a:t>14</a:t>
            </a:r>
            <a:r>
              <a:rPr lang="ko-KR" altLang="en-US" sz="2000" dirty="0">
                <a:solidFill>
                  <a:schemeClr val="bg1"/>
                </a:solidFill>
                <a:latin typeface="+mn-ea"/>
              </a:rPr>
              <a:t>일 </a:t>
            </a:r>
            <a:r>
              <a:rPr lang="en-US" altLang="ko-KR" sz="2000" dirty="0">
                <a:solidFill>
                  <a:schemeClr val="bg1"/>
                </a:solidFill>
                <a:latin typeface="+mn-ea"/>
              </a:rPr>
              <a:t>-</a:t>
            </a:r>
            <a:endParaRPr lang="ko-KR" altLang="en-US" sz="20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61C4F3C-9EE5-4563-864D-D969806B7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320" y="836712"/>
            <a:ext cx="1810173" cy="633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3E5DE8-E2F8-4514-BCE2-A480F43BDF6C}"/>
              </a:ext>
            </a:extLst>
          </p:cNvPr>
          <p:cNvSpPr txBox="1"/>
          <p:nvPr/>
        </p:nvSpPr>
        <p:spPr>
          <a:xfrm>
            <a:off x="5025008" y="443711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조수연 과장 </a:t>
            </a:r>
            <a:r>
              <a:rPr lang="en-US" altLang="ko-KR" sz="2400" b="1" dirty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010-2722-9105</a:t>
            </a:r>
            <a:endParaRPr lang="ko-KR" altLang="en-US" sz="2400" b="1" dirty="0">
              <a:solidFill>
                <a:srgbClr val="FFFF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0428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93D84D-8F22-43B4-83E9-9B89C323A072}"/>
              </a:ext>
            </a:extLst>
          </p:cNvPr>
          <p:cNvSpPr txBox="1"/>
          <p:nvPr/>
        </p:nvSpPr>
        <p:spPr>
          <a:xfrm>
            <a:off x="959808" y="80916"/>
            <a:ext cx="4857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 defTabSz="914400">
              <a:defRPr kumimoji="1" sz="1400" b="1" spc="-150">
                <a:ln w="0">
                  <a:solidFill>
                    <a:srgbClr val="0B4355">
                      <a:alpha val="5000"/>
                    </a:srgbClr>
                  </a:solidFill>
                </a:ln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기능</a:t>
            </a:r>
          </a:p>
        </p:txBody>
      </p:sp>
      <p:grpSp>
        <p:nvGrpSpPr>
          <p:cNvPr id="16" name="Group 82">
            <a:extLst>
              <a:ext uri="{FF2B5EF4-FFF2-40B4-BE49-F238E27FC236}">
                <a16:creationId xmlns:a16="http://schemas.microsoft.com/office/drawing/2014/main" id="{DA8116BB-6D96-47DB-80D5-84C6E5993E20}"/>
              </a:ext>
            </a:extLst>
          </p:cNvPr>
          <p:cNvGrpSpPr>
            <a:grpSpLocks/>
          </p:cNvGrpSpPr>
          <p:nvPr/>
        </p:nvGrpSpPr>
        <p:grpSpPr bwMode="auto">
          <a:xfrm>
            <a:off x="476286" y="994082"/>
            <a:ext cx="8892529" cy="375992"/>
            <a:chOff x="1436" y="806"/>
            <a:chExt cx="4080" cy="281"/>
          </a:xfrm>
        </p:grpSpPr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B5350B7C-AACE-4F27-8B1C-7BC29326B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" y="832"/>
              <a:ext cx="408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015907" latinLnBrk="0">
                <a:lnSpc>
                  <a:spcPct val="110000"/>
                </a:lnSpc>
                <a:spcAft>
                  <a:spcPct val="10000"/>
                </a:spcAft>
                <a:buClr>
                  <a:srgbClr val="BFBFBF"/>
                </a:buClr>
                <a:buSzPct val="80000"/>
              </a:pP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동펑 리치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6 EV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는 고급 승용차처럼 편안한 기능이 기본 제공됩니다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lang="ko-KR" altLang="en-US" sz="22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8" name="Picture 64" descr="지원체계란">
              <a:extLst>
                <a:ext uri="{FF2B5EF4-FFF2-40B4-BE49-F238E27FC236}">
                  <a16:creationId xmlns:a16="http://schemas.microsoft.com/office/drawing/2014/main" id="{E54F9643-77EB-42CA-918C-3D062053B4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08" y="806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67" descr="지원체계란">
              <a:extLst>
                <a:ext uri="{FF2B5EF4-FFF2-40B4-BE49-F238E27FC236}">
                  <a16:creationId xmlns:a16="http://schemas.microsoft.com/office/drawing/2014/main" id="{5EA57A23-F482-43AE-A69A-EB1DC759F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61" y="810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평행 사변형 25">
            <a:extLst>
              <a:ext uri="{FF2B5EF4-FFF2-40B4-BE49-F238E27FC236}">
                <a16:creationId xmlns:a16="http://schemas.microsoft.com/office/drawing/2014/main" id="{FB4280E7-8607-48FD-92C8-D07F81764846}"/>
              </a:ext>
            </a:extLst>
          </p:cNvPr>
          <p:cNvSpPr/>
          <p:nvPr/>
        </p:nvSpPr>
        <p:spPr>
          <a:xfrm>
            <a:off x="488504" y="1475296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8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방향으로 자동 조절되는 전동시트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4C81B9A6-AF65-4F7B-AA8B-103DE4A473A1}"/>
              </a:ext>
            </a:extLst>
          </p:cNvPr>
          <p:cNvSpPr/>
          <p:nvPr/>
        </p:nvSpPr>
        <p:spPr>
          <a:xfrm>
            <a:off x="1680278" y="1921860"/>
            <a:ext cx="3128706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>
                <a:latin typeface="+mn-ea"/>
              </a:rPr>
              <a:t>전동시트 또는 파워시트</a:t>
            </a:r>
            <a:r>
              <a:rPr lang="en-US" altLang="ko-KR" sz="1600" dirty="0">
                <a:latin typeface="+mn-ea"/>
              </a:rPr>
              <a:t>(Power Seat)</a:t>
            </a:r>
            <a:r>
              <a:rPr lang="ko-KR" altLang="en-US" sz="1600" dirty="0">
                <a:latin typeface="+mn-ea"/>
              </a:rPr>
              <a:t>는 수동이 아니라 자동으로 위치와 기울기를 조절할 수 있는 자동차 시트입니다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운전석은 앞뒤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위아래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시트 기울기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등받이 기울기 등 총 </a:t>
            </a:r>
            <a:r>
              <a:rPr lang="en-US" altLang="ko-KR" sz="1600" dirty="0">
                <a:latin typeface="+mn-ea"/>
              </a:rPr>
              <a:t>8</a:t>
            </a:r>
            <a:r>
              <a:rPr lang="ko-KR" altLang="en-US" sz="1600" dirty="0">
                <a:latin typeface="+mn-ea"/>
              </a:rPr>
              <a:t>방향 조절이 가능하고</a:t>
            </a:r>
            <a:r>
              <a:rPr lang="en-US" altLang="ko-KR" sz="1600" dirty="0">
                <a:latin typeface="+mn-ea"/>
              </a:rPr>
              <a:t>, 1</a:t>
            </a:r>
            <a:r>
              <a:rPr lang="ko-KR" altLang="en-US" sz="1600" dirty="0">
                <a:latin typeface="+mn-ea"/>
              </a:rPr>
              <a:t>열 동승석은 총 </a:t>
            </a:r>
            <a:r>
              <a:rPr lang="en-US" altLang="ko-KR" sz="1600" dirty="0">
                <a:latin typeface="+mn-ea"/>
              </a:rPr>
              <a:t>4</a:t>
            </a:r>
            <a:r>
              <a:rPr lang="ko-KR" altLang="en-US" sz="1600" dirty="0">
                <a:latin typeface="+mn-ea"/>
              </a:rPr>
              <a:t>방향 조절이 가능합니다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28" name="평행 사변형 27">
            <a:extLst>
              <a:ext uri="{FF2B5EF4-FFF2-40B4-BE49-F238E27FC236}">
                <a16:creationId xmlns:a16="http://schemas.microsoft.com/office/drawing/2014/main" id="{11A0BA9B-04CE-43DD-BFD6-C99D922D35A6}"/>
              </a:ext>
            </a:extLst>
          </p:cNvPr>
          <p:cNvSpPr/>
          <p:nvPr/>
        </p:nvSpPr>
        <p:spPr>
          <a:xfrm>
            <a:off x="5113769" y="1475296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시원한 공기가 나오는 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단계 통풍시트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767747F2-2CEE-40EC-873F-9BCFC6EC358B}"/>
              </a:ext>
            </a:extLst>
          </p:cNvPr>
          <p:cNvSpPr/>
          <p:nvPr/>
        </p:nvSpPr>
        <p:spPr>
          <a:xfrm>
            <a:off x="6393159" y="1921860"/>
            <a:ext cx="3041089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>
                <a:latin typeface="+mn-ea"/>
              </a:rPr>
              <a:t>통풍시트</a:t>
            </a:r>
            <a:r>
              <a:rPr lang="en-US" altLang="ko-KR" sz="1600" dirty="0">
                <a:latin typeface="+mn-ea"/>
              </a:rPr>
              <a:t>(Ventilated Seat)</a:t>
            </a:r>
            <a:r>
              <a:rPr lang="ko-KR" altLang="en-US" sz="1600" dirty="0">
                <a:latin typeface="+mn-ea"/>
              </a:rPr>
              <a:t>는  시트에 작은 구멍을 뚫어 공기를 내보냄으로써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엉덩이와 등 부분에 시원한 바람을 느낄 수 있도록 하는 자동차 시트입니다</a:t>
            </a:r>
            <a:r>
              <a:rPr lang="en-US" altLang="ko-KR" sz="1600" dirty="0">
                <a:latin typeface="+mn-ea"/>
              </a:rPr>
              <a:t>. 1</a:t>
            </a:r>
            <a:r>
              <a:rPr lang="ko-KR" altLang="en-US" sz="1600" dirty="0">
                <a:latin typeface="+mn-ea"/>
              </a:rPr>
              <a:t>열 운전석과 동승석에 통풍시트가 기본 설치되어 있습니다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pic>
        <p:nvPicPr>
          <p:cNvPr id="30" name="Picture 2" descr="http://tago.kr/images/sub/tesla-model3_cont4_img02.jpg?v=1688343284">
            <a:extLst>
              <a:ext uri="{FF2B5EF4-FFF2-40B4-BE49-F238E27FC236}">
                <a16:creationId xmlns:a16="http://schemas.microsoft.com/office/drawing/2014/main" id="{90A6DCCA-FBBE-4670-B501-AB0544006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56" y="2084834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평행 사변형 39">
            <a:extLst>
              <a:ext uri="{FF2B5EF4-FFF2-40B4-BE49-F238E27FC236}">
                <a16:creationId xmlns:a16="http://schemas.microsoft.com/office/drawing/2014/main" id="{7A5F5092-08F8-44EA-8508-895B239A8661}"/>
              </a:ext>
            </a:extLst>
          </p:cNvPr>
          <p:cNvSpPr/>
          <p:nvPr/>
        </p:nvSpPr>
        <p:spPr>
          <a:xfrm>
            <a:off x="488504" y="3936056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 내 </a:t>
            </a:r>
            <a:r>
              <a:rPr lang="ko-KR" altLang="en-US" sz="16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따뜻해지는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단계 열선시트</a:t>
            </a: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D78325DF-50B0-4B17-A122-6070286D9110}"/>
              </a:ext>
            </a:extLst>
          </p:cNvPr>
          <p:cNvSpPr/>
          <p:nvPr/>
        </p:nvSpPr>
        <p:spPr>
          <a:xfrm>
            <a:off x="1688654" y="4382620"/>
            <a:ext cx="3120330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>
                <a:latin typeface="+mn-ea"/>
              </a:rPr>
              <a:t>열선시트</a:t>
            </a:r>
            <a:r>
              <a:rPr lang="en-US" altLang="ko-KR" sz="1600" dirty="0">
                <a:latin typeface="+mn-ea"/>
              </a:rPr>
              <a:t>(Heated Seat)</a:t>
            </a:r>
            <a:r>
              <a:rPr lang="ko-KR" altLang="en-US" sz="1600" dirty="0">
                <a:latin typeface="+mn-ea"/>
              </a:rPr>
              <a:t>는 시트 바닥과 등받이 부분에 열선을 깔아 추운 날씨에 탑승자의 몸을 따뜻하게 데워주는 자동차 시트입니다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자동차 예열을 하지 않아도</a:t>
            </a:r>
            <a:r>
              <a:rPr lang="en-US" altLang="ko-KR" sz="1600" dirty="0">
                <a:latin typeface="+mn-ea"/>
              </a:rPr>
              <a:t>,</a:t>
            </a:r>
            <a:r>
              <a:rPr lang="ko-KR" altLang="en-US" sz="1600" dirty="0">
                <a:latin typeface="+mn-ea"/>
              </a:rPr>
              <a:t> 열선스위치를 누르면</a:t>
            </a:r>
            <a:r>
              <a:rPr lang="en-US" altLang="ko-KR" sz="1600" dirty="0">
                <a:latin typeface="+mn-ea"/>
              </a:rPr>
              <a:t>, 1</a:t>
            </a:r>
            <a:r>
              <a:rPr lang="ko-KR" altLang="en-US" sz="1600" dirty="0">
                <a:latin typeface="+mn-ea"/>
              </a:rPr>
              <a:t>분 이내에 바로 </a:t>
            </a:r>
            <a:r>
              <a:rPr lang="ko-KR" altLang="en-US" sz="1600" dirty="0" err="1">
                <a:latin typeface="+mn-ea"/>
              </a:rPr>
              <a:t>따뜻해집니다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49" name="평행 사변형 48">
            <a:extLst>
              <a:ext uri="{FF2B5EF4-FFF2-40B4-BE49-F238E27FC236}">
                <a16:creationId xmlns:a16="http://schemas.microsoft.com/office/drawing/2014/main" id="{F53E3E3C-8775-4FA4-A8DA-9D49EF45F82C}"/>
              </a:ext>
            </a:extLst>
          </p:cNvPr>
          <p:cNvSpPr/>
          <p:nvPr/>
        </p:nvSpPr>
        <p:spPr>
          <a:xfrm>
            <a:off x="5148654" y="3933056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안전벨트 미착용 알림</a:t>
            </a: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A41EE503-CF6F-484A-AD59-33F43EB80434}"/>
              </a:ext>
            </a:extLst>
          </p:cNvPr>
          <p:cNvSpPr/>
          <p:nvPr/>
        </p:nvSpPr>
        <p:spPr>
          <a:xfrm>
            <a:off x="6348804" y="4379620"/>
            <a:ext cx="3120330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>
                <a:latin typeface="+mn-ea"/>
              </a:rPr>
              <a:t>차량 탑승자가 안전벨트를 </a:t>
            </a:r>
            <a:r>
              <a:rPr lang="ko-KR" altLang="en-US" sz="1600" dirty="0" err="1">
                <a:latin typeface="+mn-ea"/>
              </a:rPr>
              <a:t>미착용한</a:t>
            </a:r>
            <a:r>
              <a:rPr lang="ko-KR" altLang="en-US" sz="1600" dirty="0">
                <a:latin typeface="+mn-ea"/>
              </a:rPr>
              <a:t> 경우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운전자에게 알려주는 기능입니다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차량 시트에 점유센서</a:t>
            </a:r>
            <a:r>
              <a:rPr lang="en-US" altLang="ko-KR" sz="1600" dirty="0">
                <a:latin typeface="+mn-ea"/>
              </a:rPr>
              <a:t>(Occupancy Sensor)</a:t>
            </a:r>
            <a:r>
              <a:rPr lang="ko-KR" altLang="en-US" sz="1600" dirty="0">
                <a:latin typeface="+mn-ea"/>
              </a:rPr>
              <a:t>를 설치하여 탑승 여부를 판단할 수 있고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버클센서</a:t>
            </a:r>
            <a:r>
              <a:rPr lang="en-US" altLang="ko-KR" sz="1600" dirty="0">
                <a:latin typeface="+mn-ea"/>
              </a:rPr>
              <a:t>(Buckle Sensor)</a:t>
            </a:r>
            <a:r>
              <a:rPr lang="ko-KR" altLang="en-US" sz="1600" dirty="0">
                <a:latin typeface="+mn-ea"/>
              </a:rPr>
              <a:t>를 통해 안전벨트 착용 여부를 인지할 수 있습니다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pic>
        <p:nvPicPr>
          <p:cNvPr id="21" name="Picture 2" descr="http://tago.kr/images/sub/newcar_Dongfeng_Rich6_EV_option_cont_img14.jpg?v=1689040627">
            <a:extLst>
              <a:ext uri="{FF2B5EF4-FFF2-40B4-BE49-F238E27FC236}">
                <a16:creationId xmlns:a16="http://schemas.microsoft.com/office/drawing/2014/main" id="{234FA562-5262-419E-9C80-2FED3478F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8" y="2084834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tago.kr/images/sub/newcar_Dongfeng_Rich6_EV_option_cont_img15.jpg?v=1689040627">
            <a:extLst>
              <a:ext uri="{FF2B5EF4-FFF2-40B4-BE49-F238E27FC236}">
                <a16:creationId xmlns:a16="http://schemas.microsoft.com/office/drawing/2014/main" id="{3BEF38F9-3ECF-4832-9F50-E78139746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56" y="4592663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tago.kr/images/sub/newcar_Dongfeng_Rich6_EV_option_cont_img16.jpg?v=1689040627">
            <a:extLst>
              <a:ext uri="{FF2B5EF4-FFF2-40B4-BE49-F238E27FC236}">
                <a16:creationId xmlns:a16="http://schemas.microsoft.com/office/drawing/2014/main" id="{157FCDBC-02EA-45B5-8C38-727963B77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528" y="4581128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553FA8B-F27C-41B6-925F-E4432CFB4551}"/>
              </a:ext>
            </a:extLst>
          </p:cNvPr>
          <p:cNvSpPr txBox="1"/>
          <p:nvPr/>
        </p:nvSpPr>
        <p:spPr bwMode="auto">
          <a:xfrm>
            <a:off x="1064568" y="616177"/>
            <a:ext cx="5825892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고급 승용차처럼 다양하고 편안한 기능이 제공됩니다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ko-KR" altLang="en-US" sz="1900" spc="-136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9915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93D84D-8F22-43B4-83E9-9B89C323A072}"/>
              </a:ext>
            </a:extLst>
          </p:cNvPr>
          <p:cNvSpPr txBox="1"/>
          <p:nvPr/>
        </p:nvSpPr>
        <p:spPr>
          <a:xfrm>
            <a:off x="959808" y="80916"/>
            <a:ext cx="4857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 defTabSz="914400">
              <a:defRPr kumimoji="1" sz="1400" b="1" spc="-150">
                <a:ln w="0">
                  <a:solidFill>
                    <a:srgbClr val="0B4355">
                      <a:alpha val="5000"/>
                    </a:srgbClr>
                  </a:solidFill>
                </a:ln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6032B8-98D5-47E4-9A79-6F0CE13B97A6}"/>
              </a:ext>
            </a:extLst>
          </p:cNvPr>
          <p:cNvSpPr txBox="1"/>
          <p:nvPr/>
        </p:nvSpPr>
        <p:spPr bwMode="auto">
          <a:xfrm>
            <a:off x="1064568" y="616177"/>
            <a:ext cx="5825892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고급 승용차처럼 다양하고 편안한 기능이 제공됩니다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ko-KR" altLang="en-US" sz="1900" spc="-136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평행 사변형 6">
            <a:extLst>
              <a:ext uri="{FF2B5EF4-FFF2-40B4-BE49-F238E27FC236}">
                <a16:creationId xmlns:a16="http://schemas.microsoft.com/office/drawing/2014/main" id="{9B233D9B-5E45-4960-9050-525EF51C155D}"/>
              </a:ext>
            </a:extLst>
          </p:cNvPr>
          <p:cNvSpPr/>
          <p:nvPr/>
        </p:nvSpPr>
        <p:spPr>
          <a:xfrm>
            <a:off x="488504" y="1196752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주행 시 도어 자동 잠금 기능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F353317-E075-4043-A781-1EA9DFC4C26A}"/>
              </a:ext>
            </a:extLst>
          </p:cNvPr>
          <p:cNvSpPr/>
          <p:nvPr/>
        </p:nvSpPr>
        <p:spPr>
          <a:xfrm>
            <a:off x="1680278" y="1643316"/>
            <a:ext cx="3128706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>
                <a:latin typeface="+mn-ea"/>
              </a:rPr>
              <a:t>차량이 출발하여 </a:t>
            </a:r>
            <a:r>
              <a:rPr lang="en-US" altLang="ko-KR" sz="1600" dirty="0">
                <a:latin typeface="+mn-ea"/>
              </a:rPr>
              <a:t>15km/h </a:t>
            </a:r>
            <a:r>
              <a:rPr lang="ko-KR" altLang="en-US" sz="1600" dirty="0">
                <a:latin typeface="+mn-ea"/>
              </a:rPr>
              <a:t>이상 속도로 주행하면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차량의 모든 문이 자동으로 잠기는 기능입니다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 err="1">
                <a:latin typeface="+mn-ea"/>
              </a:rPr>
              <a:t>오토도어락</a:t>
            </a:r>
            <a:r>
              <a:rPr lang="en-US" altLang="ko-KR" sz="1600" dirty="0">
                <a:latin typeface="+mn-ea"/>
              </a:rPr>
              <a:t>(Auto Door Lock)</a:t>
            </a:r>
            <a:r>
              <a:rPr lang="ko-KR" altLang="en-US" sz="1600" dirty="0">
                <a:latin typeface="+mn-ea"/>
              </a:rPr>
              <a:t>이라고 부릅니다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이 기능이 탑재된 경우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탑승자가 주행 중에 실수로 차량 도어를 여는 위험한 상황을 방지할 수 있습니다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69002984-1EED-4A50-B338-BF26F91CE96E}"/>
              </a:ext>
            </a:extLst>
          </p:cNvPr>
          <p:cNvSpPr/>
          <p:nvPr/>
        </p:nvSpPr>
        <p:spPr>
          <a:xfrm>
            <a:off x="5113769" y="1196752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중앙 도어 잠금 및 </a:t>
            </a:r>
            <a:r>
              <a:rPr lang="ko-KR" altLang="en-US" sz="16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잠금해제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기능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BECCEDC-3ECE-4344-9AFC-C142797A8EA2}"/>
              </a:ext>
            </a:extLst>
          </p:cNvPr>
          <p:cNvSpPr/>
          <p:nvPr/>
        </p:nvSpPr>
        <p:spPr>
          <a:xfrm>
            <a:off x="6393159" y="1643316"/>
            <a:ext cx="3041089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>
                <a:latin typeface="+mn-ea"/>
              </a:rPr>
              <a:t>운전자가 차량의 모든 도어를 한꺼번에 잠금 상태 또는 </a:t>
            </a:r>
            <a:r>
              <a:rPr lang="ko-KR" altLang="en-US" sz="1600" dirty="0" err="1">
                <a:latin typeface="+mn-ea"/>
              </a:rPr>
              <a:t>잠금해제</a:t>
            </a:r>
            <a:r>
              <a:rPr lang="ko-KR" altLang="en-US" sz="1600" dirty="0">
                <a:latin typeface="+mn-ea"/>
              </a:rPr>
              <a:t> 상태로 변경할 수 있는 기능입니다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차량 주행 중에는 모든 도어가 잠금 상태로 있다가 주차 또는 정차 시에는 모든 도어를 한꺼번에 </a:t>
            </a:r>
            <a:r>
              <a:rPr lang="ko-KR" altLang="en-US" sz="1600" dirty="0" err="1">
                <a:latin typeface="+mn-ea"/>
              </a:rPr>
              <a:t>잠금해제</a:t>
            </a:r>
            <a:r>
              <a:rPr lang="ko-KR" altLang="en-US" sz="1600" dirty="0">
                <a:latin typeface="+mn-ea"/>
              </a:rPr>
              <a:t> 상태로 변경할 수 있습니다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6510E1EC-6927-44AE-A5D6-71ABF2F1002D}"/>
              </a:ext>
            </a:extLst>
          </p:cNvPr>
          <p:cNvSpPr/>
          <p:nvPr/>
        </p:nvSpPr>
        <p:spPr>
          <a:xfrm>
            <a:off x="5113769" y="3789040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윈도우 잠금 및 </a:t>
            </a:r>
            <a:r>
              <a:rPr lang="ko-KR" altLang="en-US" sz="1600" b="1" dirty="0" err="1">
                <a:solidFill>
                  <a:schemeClr val="bg1"/>
                </a:solidFill>
                <a:latin typeface="맑은 고딕" panose="020B0503020000020004" pitchFamily="50" charset="-127"/>
              </a:rPr>
              <a:t>잠금해제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 기능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FD5C76A-A2FE-4420-90DB-C32D8F7639BB}"/>
              </a:ext>
            </a:extLst>
          </p:cNvPr>
          <p:cNvSpPr/>
          <p:nvPr/>
        </p:nvSpPr>
        <p:spPr>
          <a:xfrm>
            <a:off x="6393159" y="4235604"/>
            <a:ext cx="3041090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>
                <a:latin typeface="+mn-ea"/>
              </a:rPr>
              <a:t>운전자가 차량의 모든 윈도우 유리창을 잠금 상태 또는 </a:t>
            </a:r>
            <a:r>
              <a:rPr lang="ko-KR" altLang="en-US" sz="1600" dirty="0" err="1">
                <a:latin typeface="+mn-ea"/>
              </a:rPr>
              <a:t>잠금해제</a:t>
            </a:r>
            <a:r>
              <a:rPr lang="ko-KR" altLang="en-US" sz="1600" dirty="0">
                <a:latin typeface="+mn-ea"/>
              </a:rPr>
              <a:t> 상태로 변경할 수 있는 기능입니다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중앙에서 운전자가 버튼을 눌러 </a:t>
            </a:r>
            <a:r>
              <a:rPr lang="ko-KR" altLang="en-US" sz="1600" dirty="0" err="1">
                <a:latin typeface="+mn-ea"/>
              </a:rPr>
              <a:t>승객석</a:t>
            </a:r>
            <a:r>
              <a:rPr lang="ko-KR" altLang="en-US" sz="1600" dirty="0">
                <a:latin typeface="+mn-ea"/>
              </a:rPr>
              <a:t> 창문 스위치를 </a:t>
            </a:r>
            <a:r>
              <a:rPr lang="ko-KR" altLang="en-US" sz="1600" dirty="0" err="1">
                <a:latin typeface="+mn-ea"/>
              </a:rPr>
              <a:t>잠금해제</a:t>
            </a:r>
            <a:r>
              <a:rPr lang="ko-KR" altLang="en-US" sz="1600" dirty="0">
                <a:latin typeface="+mn-ea"/>
              </a:rPr>
              <a:t> 상태로 전환해야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승객이 윈도우 유리창을 올리거나 내릴 수 있습니다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20" name="평행 사변형 19">
            <a:extLst>
              <a:ext uri="{FF2B5EF4-FFF2-40B4-BE49-F238E27FC236}">
                <a16:creationId xmlns:a16="http://schemas.microsoft.com/office/drawing/2014/main" id="{81ACA548-F231-4B1C-A70E-98DF50F91502}"/>
              </a:ext>
            </a:extLst>
          </p:cNvPr>
          <p:cNvSpPr/>
          <p:nvPr/>
        </p:nvSpPr>
        <p:spPr>
          <a:xfrm>
            <a:off x="488504" y="3789040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파워윈도우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및 장애물 자동감지 기능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8E56579D-9119-4440-9E27-9AC08374C5B4}"/>
              </a:ext>
            </a:extLst>
          </p:cNvPr>
          <p:cNvSpPr/>
          <p:nvPr/>
        </p:nvSpPr>
        <p:spPr>
          <a:xfrm>
            <a:off x="1767894" y="4235604"/>
            <a:ext cx="3041090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 err="1">
                <a:latin typeface="+mn-ea"/>
              </a:rPr>
              <a:t>파워윈도우</a:t>
            </a:r>
            <a:r>
              <a:rPr lang="en-US" altLang="ko-KR" sz="1600" dirty="0">
                <a:latin typeface="+mn-ea"/>
              </a:rPr>
              <a:t>(Power Window)</a:t>
            </a:r>
            <a:r>
              <a:rPr lang="ko-KR" altLang="en-US" sz="1600" dirty="0">
                <a:latin typeface="+mn-ea"/>
              </a:rPr>
              <a:t>는 스위치 버튼을 눌러 차량 유리창을 위로 올리거나 아래로 내릴 수 있는 장치입니다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운전석 창문의 경우 만약 창문을 올리는 과정에서 손이나 물건 등 장애물이 있으면 자동으로 감지하여 창문이 아래로 내려갑니다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1A260BD-A308-478F-831A-4B3AF9926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05" y="1720516"/>
            <a:ext cx="1344108" cy="1328479"/>
          </a:xfrm>
          <a:prstGeom prst="rect">
            <a:avLst/>
          </a:prstGeom>
        </p:spPr>
      </p:pic>
      <p:pic>
        <p:nvPicPr>
          <p:cNvPr id="17" name="Picture 2" descr="http://tago.kr/images/sub/newcar_Dongfeng_Rich6_EV_option_cont_img18.jpg?v=1689040627">
            <a:extLst>
              <a:ext uri="{FF2B5EF4-FFF2-40B4-BE49-F238E27FC236}">
                <a16:creationId xmlns:a16="http://schemas.microsoft.com/office/drawing/2014/main" id="{1A8CA004-291E-4123-BF0C-35CDB895E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698" y="1771196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tago.kr/images/sub/newcar_Dongfeng_Rich6_EV_option_cont_img19.jpg?v=1689040627">
            <a:extLst>
              <a:ext uri="{FF2B5EF4-FFF2-40B4-BE49-F238E27FC236}">
                <a16:creationId xmlns:a16="http://schemas.microsoft.com/office/drawing/2014/main" id="{3C6842DB-2D55-4519-976B-D44BE5514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1" y="4389090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tago.kr/images/sub/newcar_Dongfeng_Rich6_EV_option_cont_img20.jpg?v=1689040627">
            <a:extLst>
              <a:ext uri="{FF2B5EF4-FFF2-40B4-BE49-F238E27FC236}">
                <a16:creationId xmlns:a16="http://schemas.microsoft.com/office/drawing/2014/main" id="{02947E99-87A5-4858-9C5F-12AB557E3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132" y="4345763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728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93D84D-8F22-43B4-83E9-9B89C323A072}"/>
              </a:ext>
            </a:extLst>
          </p:cNvPr>
          <p:cNvSpPr txBox="1"/>
          <p:nvPr/>
        </p:nvSpPr>
        <p:spPr>
          <a:xfrm>
            <a:off x="959808" y="80916"/>
            <a:ext cx="4857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 defTabSz="914400">
              <a:defRPr kumimoji="1" sz="1400" b="1" spc="-150">
                <a:ln w="0">
                  <a:solidFill>
                    <a:srgbClr val="0B4355">
                      <a:alpha val="5000"/>
                    </a:srgbClr>
                  </a:solidFill>
                </a:ln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기능</a:t>
            </a:r>
          </a:p>
        </p:txBody>
      </p:sp>
      <p:sp>
        <p:nvSpPr>
          <p:cNvPr id="7" name="평행 사변형 6">
            <a:extLst>
              <a:ext uri="{FF2B5EF4-FFF2-40B4-BE49-F238E27FC236}">
                <a16:creationId xmlns:a16="http://schemas.microsoft.com/office/drawing/2014/main" id="{9B233D9B-5E45-4960-9050-525EF51C155D}"/>
              </a:ext>
            </a:extLst>
          </p:cNvPr>
          <p:cNvSpPr/>
          <p:nvPr/>
        </p:nvSpPr>
        <p:spPr>
          <a:xfrm>
            <a:off x="488504" y="1196752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인치 멀티미디어 디스플레이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F353317-E075-4043-A781-1EA9DFC4C26A}"/>
              </a:ext>
            </a:extLst>
          </p:cNvPr>
          <p:cNvSpPr/>
          <p:nvPr/>
        </p:nvSpPr>
        <p:spPr>
          <a:xfrm>
            <a:off x="1680278" y="1643316"/>
            <a:ext cx="3128706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>
                <a:latin typeface="+mn-ea"/>
              </a:rPr>
              <a:t>차량의 대시보드 중앙에 위치한 </a:t>
            </a:r>
            <a:r>
              <a:rPr lang="en-US" altLang="ko-KR" sz="1600" dirty="0">
                <a:latin typeface="+mn-ea"/>
              </a:rPr>
              <a:t>10</a:t>
            </a:r>
            <a:r>
              <a:rPr lang="ko-KR" altLang="en-US" sz="1600" dirty="0">
                <a:latin typeface="+mn-ea"/>
              </a:rPr>
              <a:t>인치 멀티미디어 디스플레이를 이용해 다양한 기능을 이용할 수 있습니다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기본적인 라디오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오디오 </a:t>
            </a:r>
            <a:r>
              <a:rPr lang="ko-KR" altLang="en-US" sz="1600" dirty="0" err="1">
                <a:latin typeface="+mn-ea"/>
              </a:rPr>
              <a:t>기능뿐</a:t>
            </a:r>
            <a:r>
              <a:rPr lang="ko-KR" altLang="en-US" sz="1600" dirty="0">
                <a:latin typeface="+mn-ea"/>
              </a:rPr>
              <a:t> 아니라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블루투스 전화 걸기</a:t>
            </a:r>
            <a:r>
              <a:rPr lang="en-US" altLang="ko-KR" sz="1600" dirty="0">
                <a:latin typeface="+mn-ea"/>
              </a:rPr>
              <a:t>, USB </a:t>
            </a:r>
            <a:r>
              <a:rPr lang="ko-KR" altLang="en-US" sz="1600" dirty="0">
                <a:latin typeface="+mn-ea"/>
              </a:rPr>
              <a:t>음악감상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볼륨 조절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이전 곡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다음 곡 기능 등을 지원합니다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69002984-1EED-4A50-B338-BF26F91CE96E}"/>
              </a:ext>
            </a:extLst>
          </p:cNvPr>
          <p:cNvSpPr/>
          <p:nvPr/>
        </p:nvSpPr>
        <p:spPr>
          <a:xfrm>
            <a:off x="5113769" y="1196752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안드로이드 오토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애플 </a:t>
            </a:r>
            <a:r>
              <a:rPr lang="ko-KR" altLang="en-US" sz="16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카플레이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연결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BECCEDC-3ECE-4344-9AFC-C142797A8EA2}"/>
              </a:ext>
            </a:extLst>
          </p:cNvPr>
          <p:cNvSpPr/>
          <p:nvPr/>
        </p:nvSpPr>
        <p:spPr>
          <a:xfrm>
            <a:off x="6393159" y="1643316"/>
            <a:ext cx="3041089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>
                <a:latin typeface="+mn-ea"/>
              </a:rPr>
              <a:t>운전자의 스마트폰을 자동차와 연결하여 내비게이션</a:t>
            </a:r>
            <a:r>
              <a:rPr lang="en-US" altLang="ko-KR" sz="1600" dirty="0">
                <a:latin typeface="+mn-ea"/>
              </a:rPr>
              <a:t>(</a:t>
            </a:r>
            <a:r>
              <a:rPr lang="ko-KR" altLang="en-US" sz="1600" dirty="0" err="1">
                <a:latin typeface="+mn-ea"/>
              </a:rPr>
              <a:t>카카오내비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 err="1">
                <a:latin typeface="+mn-ea"/>
              </a:rPr>
              <a:t>티맵</a:t>
            </a:r>
            <a:r>
              <a:rPr lang="en-US" altLang="ko-KR" sz="1600" dirty="0">
                <a:latin typeface="+mn-ea"/>
              </a:rPr>
              <a:t>), </a:t>
            </a:r>
            <a:r>
              <a:rPr lang="ko-KR" altLang="en-US" sz="1600" dirty="0">
                <a:latin typeface="+mn-ea"/>
              </a:rPr>
              <a:t>유튜브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멜론 등 다양한 기능을 이용할 수 있습니다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안드로이드 오토 또는 애플 </a:t>
            </a:r>
            <a:r>
              <a:rPr lang="ko-KR" altLang="en-US" sz="1600" dirty="0" err="1">
                <a:latin typeface="+mn-ea"/>
              </a:rPr>
              <a:t>카플레이를</a:t>
            </a:r>
            <a:r>
              <a:rPr lang="ko-KR" altLang="en-US" sz="1600" dirty="0">
                <a:latin typeface="+mn-ea"/>
              </a:rPr>
              <a:t> 사용할 수 있고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구글 </a:t>
            </a:r>
            <a:r>
              <a:rPr lang="ko-KR" altLang="en-US" sz="1600" dirty="0" err="1">
                <a:latin typeface="+mn-ea"/>
              </a:rPr>
              <a:t>어시스턴트를</a:t>
            </a:r>
            <a:r>
              <a:rPr lang="ko-KR" altLang="en-US" sz="1600" dirty="0">
                <a:latin typeface="+mn-ea"/>
              </a:rPr>
              <a:t> 이용해 음성명령을 내릴 수 있습니다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6510E1EC-6927-44AE-A5D6-71ABF2F1002D}"/>
              </a:ext>
            </a:extLst>
          </p:cNvPr>
          <p:cNvSpPr/>
          <p:nvPr/>
        </p:nvSpPr>
        <p:spPr>
          <a:xfrm>
            <a:off x="5113769" y="3789040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스마트키를 이용한 차량 찾기 기능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FD5C76A-A2FE-4420-90DB-C32D8F7639BB}"/>
              </a:ext>
            </a:extLst>
          </p:cNvPr>
          <p:cNvSpPr/>
          <p:nvPr/>
        </p:nvSpPr>
        <p:spPr>
          <a:xfrm>
            <a:off x="6393159" y="4235604"/>
            <a:ext cx="3041090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>
                <a:latin typeface="+mn-ea"/>
              </a:rPr>
              <a:t>스마트키</a:t>
            </a:r>
            <a:r>
              <a:rPr lang="en-US" altLang="ko-KR" sz="1600" dirty="0">
                <a:latin typeface="+mn-ea"/>
              </a:rPr>
              <a:t>(Smart Key)</a:t>
            </a:r>
            <a:r>
              <a:rPr lang="ko-KR" altLang="en-US" sz="1600" dirty="0">
                <a:latin typeface="+mn-ea"/>
              </a:rPr>
              <a:t>의 버튼을 눌러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차량 도어를 열고 닫을 수 있습니다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스마트키가 방전된 경우 스마트키 안에 들어있는 기계 열쇠를 사용할 수 있습니다</a:t>
            </a:r>
            <a:r>
              <a:rPr lang="en-US" altLang="ko-KR" sz="1600" dirty="0">
                <a:latin typeface="+mn-ea"/>
              </a:rPr>
              <a:t>.</a:t>
            </a:r>
            <a:r>
              <a:rPr lang="ko-KR" altLang="en-US" sz="1600" dirty="0">
                <a:latin typeface="+mn-ea"/>
              </a:rPr>
              <a:t> 주차장에서</a:t>
            </a:r>
            <a:r>
              <a:rPr lang="en-US" altLang="ko-KR" sz="1600" dirty="0">
                <a:latin typeface="+mn-ea"/>
              </a:rPr>
              <a:t> </a:t>
            </a:r>
            <a:r>
              <a:rPr lang="ko-KR" altLang="en-US" sz="1600" dirty="0">
                <a:latin typeface="+mn-ea"/>
              </a:rPr>
              <a:t>스마트키의 </a:t>
            </a:r>
            <a:r>
              <a:rPr lang="en-US" altLang="ko-KR" sz="1600" dirty="0">
                <a:latin typeface="+mn-ea"/>
              </a:rPr>
              <a:t>“</a:t>
            </a:r>
            <a:r>
              <a:rPr lang="ko-KR" altLang="en-US" sz="1600" dirty="0">
                <a:latin typeface="+mn-ea"/>
              </a:rPr>
              <a:t>차량 찾기</a:t>
            </a:r>
            <a:r>
              <a:rPr lang="en-US" altLang="ko-KR" sz="1600" dirty="0">
                <a:latin typeface="+mn-ea"/>
              </a:rPr>
              <a:t>“ </a:t>
            </a:r>
            <a:r>
              <a:rPr lang="ko-KR" altLang="en-US" sz="1600" dirty="0">
                <a:latin typeface="+mn-ea"/>
              </a:rPr>
              <a:t>버튼을 누르면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약 </a:t>
            </a:r>
            <a:r>
              <a:rPr lang="en-US" altLang="ko-KR" sz="1600" dirty="0">
                <a:latin typeface="+mn-ea"/>
              </a:rPr>
              <a:t>15</a:t>
            </a:r>
            <a:r>
              <a:rPr lang="ko-KR" altLang="en-US" sz="1600" dirty="0">
                <a:latin typeface="+mn-ea"/>
              </a:rPr>
              <a:t>초간 </a:t>
            </a:r>
            <a:r>
              <a:rPr lang="ko-KR" altLang="en-US" sz="1600" dirty="0" err="1">
                <a:latin typeface="+mn-ea"/>
              </a:rPr>
              <a:t>방향지시등이</a:t>
            </a:r>
            <a:r>
              <a:rPr lang="ko-KR" altLang="en-US" sz="1600" dirty="0">
                <a:latin typeface="+mn-ea"/>
              </a:rPr>
              <a:t> 깜빡이고 경적음이 울립니다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20" name="평행 사변형 19">
            <a:extLst>
              <a:ext uri="{FF2B5EF4-FFF2-40B4-BE49-F238E27FC236}">
                <a16:creationId xmlns:a16="http://schemas.microsoft.com/office/drawing/2014/main" id="{81ACA548-F231-4B1C-A70E-98DF50F91502}"/>
              </a:ext>
            </a:extLst>
          </p:cNvPr>
          <p:cNvSpPr/>
          <p:nvPr/>
        </p:nvSpPr>
        <p:spPr>
          <a:xfrm>
            <a:off x="488504" y="3789040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냉난방기 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에어컨과 히터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8E56579D-9119-4440-9E27-9AC08374C5B4}"/>
              </a:ext>
            </a:extLst>
          </p:cNvPr>
          <p:cNvSpPr/>
          <p:nvPr/>
        </p:nvSpPr>
        <p:spPr>
          <a:xfrm>
            <a:off x="1767894" y="4235604"/>
            <a:ext cx="3041090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>
                <a:latin typeface="+mn-ea"/>
              </a:rPr>
              <a:t>에어컨</a:t>
            </a:r>
            <a:r>
              <a:rPr lang="en-US" altLang="ko-KR" sz="1600" dirty="0">
                <a:latin typeface="+mn-ea"/>
              </a:rPr>
              <a:t>(A/C)</a:t>
            </a:r>
            <a:r>
              <a:rPr lang="ko-KR" altLang="en-US" sz="1600" dirty="0">
                <a:latin typeface="+mn-ea"/>
              </a:rPr>
              <a:t>과 </a:t>
            </a:r>
            <a:r>
              <a:rPr lang="en-US" altLang="ko-KR" sz="1600" dirty="0">
                <a:latin typeface="+mn-ea"/>
              </a:rPr>
              <a:t>PTC </a:t>
            </a:r>
            <a:r>
              <a:rPr lang="ko-KR" altLang="en-US" sz="1600" dirty="0">
                <a:latin typeface="+mn-ea"/>
              </a:rPr>
              <a:t>히터를 사용하여 차량 실내 온도를 </a:t>
            </a:r>
            <a:r>
              <a:rPr lang="en-US" altLang="ko-KR" sz="1600" dirty="0">
                <a:latin typeface="+mn-ea"/>
              </a:rPr>
              <a:t>18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℃</a:t>
            </a:r>
            <a:r>
              <a:rPr lang="ko-KR" altLang="en-US" sz="1600" dirty="0">
                <a:latin typeface="+mn-ea"/>
              </a:rPr>
              <a:t>에서 </a:t>
            </a:r>
            <a:r>
              <a:rPr lang="en-US" altLang="ko-KR" sz="1600" dirty="0">
                <a:latin typeface="+mn-ea"/>
              </a:rPr>
              <a:t>32</a:t>
            </a:r>
            <a:r>
              <a:rPr lang="en-US" altLang="ko-KR" sz="1600" dirty="0">
                <a:latin typeface="맑은 고딕" panose="020B0503020000020004" pitchFamily="50" charset="-127"/>
              </a:rPr>
              <a:t>℃</a:t>
            </a:r>
            <a:r>
              <a:rPr lang="ko-KR" altLang="en-US" sz="1600" dirty="0">
                <a:latin typeface="맑은 고딕" panose="020B0503020000020004" pitchFamily="50" charset="-127"/>
              </a:rPr>
              <a:t>까지 자유롭게 조절할 수 있습니다</a:t>
            </a:r>
            <a:r>
              <a:rPr lang="en-US" altLang="ko-KR" sz="1600" dirty="0">
                <a:latin typeface="맑은 고딕" panose="020B0503020000020004" pitchFamily="50" charset="-127"/>
              </a:rPr>
              <a:t>. </a:t>
            </a:r>
            <a:r>
              <a:rPr lang="ko-KR" altLang="en-US" sz="1600" dirty="0">
                <a:latin typeface="맑은 고딕" panose="020B0503020000020004" pitchFamily="50" charset="-127"/>
              </a:rPr>
              <a:t>총 </a:t>
            </a:r>
            <a:r>
              <a:rPr lang="en-US" altLang="ko-KR" sz="1600" dirty="0">
                <a:latin typeface="맑은 고딕" panose="020B0503020000020004" pitchFamily="50" charset="-127"/>
              </a:rPr>
              <a:t>7</a:t>
            </a:r>
            <a:r>
              <a:rPr lang="ko-KR" altLang="en-US" sz="1600" dirty="0">
                <a:latin typeface="맑은 고딕" panose="020B0503020000020004" pitchFamily="50" charset="-127"/>
              </a:rPr>
              <a:t>단계의 팬 회전속도 조절 기능이 있고</a:t>
            </a:r>
            <a:r>
              <a:rPr lang="en-US" altLang="ko-KR" sz="1600" dirty="0">
                <a:latin typeface="맑은 고딕" panose="020B0503020000020004" pitchFamily="50" charset="-127"/>
              </a:rPr>
              <a:t>, </a:t>
            </a:r>
            <a:r>
              <a:rPr lang="ko-KR" altLang="en-US" sz="1600" dirty="0">
                <a:latin typeface="맑은 고딕" panose="020B0503020000020004" pitchFamily="50" charset="-127"/>
              </a:rPr>
              <a:t>실내공기순환 기능과 통풍 기능이 있습니다</a:t>
            </a:r>
            <a:r>
              <a:rPr lang="en-US" altLang="ko-KR" sz="1600" dirty="0">
                <a:latin typeface="맑은 고딕" panose="020B0503020000020004" pitchFamily="50" charset="-127"/>
              </a:rPr>
              <a:t>.</a:t>
            </a:r>
            <a:r>
              <a:rPr lang="ko-KR" altLang="en-US" sz="1600" dirty="0">
                <a:latin typeface="맑은 고딕" panose="020B0503020000020004" pitchFamily="50" charset="-127"/>
              </a:rPr>
              <a:t> 앞유리창과 좌우유리창 서리 제거 기능이 있습니다</a:t>
            </a:r>
            <a:r>
              <a:rPr lang="en-US" altLang="ko-KR" sz="1600" dirty="0">
                <a:latin typeface="맑은 고딕" panose="020B0503020000020004" pitchFamily="50" charset="-127"/>
              </a:rPr>
              <a:t>.</a:t>
            </a:r>
            <a:endParaRPr lang="en-US" altLang="ko-KR" sz="1600" dirty="0">
              <a:latin typeface="+mn-ea"/>
            </a:endParaRPr>
          </a:p>
        </p:txBody>
      </p:sp>
      <p:pic>
        <p:nvPicPr>
          <p:cNvPr id="19" name="Picture 2" descr="http://tago.kr/images/sub/polestar2_cont4_img8.jpg?v=1688788601">
            <a:extLst>
              <a:ext uri="{FF2B5EF4-FFF2-40B4-BE49-F238E27FC236}">
                <a16:creationId xmlns:a16="http://schemas.microsoft.com/office/drawing/2014/main" id="{0E14358D-1661-48CC-BE15-B8B51F970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24" y="1772816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tago.kr/images/sub/tesla-modelS_cont4_img10.jpg?v=1688806103">
            <a:extLst>
              <a:ext uri="{FF2B5EF4-FFF2-40B4-BE49-F238E27FC236}">
                <a16:creationId xmlns:a16="http://schemas.microsoft.com/office/drawing/2014/main" id="{A9D61793-DA6D-486E-8043-E1FF142FD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90" y="4437112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62A7E94-13FC-42B2-9B1A-45D2A5536BFD}"/>
              </a:ext>
            </a:extLst>
          </p:cNvPr>
          <p:cNvSpPr txBox="1"/>
          <p:nvPr/>
        </p:nvSpPr>
        <p:spPr bwMode="auto">
          <a:xfrm>
            <a:off x="1064568" y="616177"/>
            <a:ext cx="5825892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고급 승용차처럼 다양하고 편안한 기능이 제공됩니다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ko-KR" altLang="en-US" sz="1900" spc="-136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4" descr="http://tago.kr/images/sub/newcar_Dongfeng_Rich6_EV_option_cont_img24.jpg?v=1689040627">
            <a:extLst>
              <a:ext uri="{FF2B5EF4-FFF2-40B4-BE49-F238E27FC236}">
                <a16:creationId xmlns:a16="http://schemas.microsoft.com/office/drawing/2014/main" id="{AF1E8279-404B-498D-9B88-606BB2C6F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289" y="4382097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tago.kr/images/sub/GV70-EV_cont4_img8.jpg?v=1691939241">
            <a:extLst>
              <a:ext uri="{FF2B5EF4-FFF2-40B4-BE49-F238E27FC236}">
                <a16:creationId xmlns:a16="http://schemas.microsoft.com/office/drawing/2014/main" id="{7406A55F-8C96-451A-844B-C8478D66B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" y="1777705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473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93D84D-8F22-43B4-83E9-9B89C323A072}"/>
              </a:ext>
            </a:extLst>
          </p:cNvPr>
          <p:cNvSpPr txBox="1"/>
          <p:nvPr/>
        </p:nvSpPr>
        <p:spPr>
          <a:xfrm>
            <a:off x="959808" y="80916"/>
            <a:ext cx="4857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 defTabSz="914400">
              <a:defRPr kumimoji="1" sz="1400" b="1" spc="-150">
                <a:ln w="0">
                  <a:solidFill>
                    <a:srgbClr val="0B4355">
                      <a:alpha val="5000"/>
                    </a:srgbClr>
                  </a:solidFill>
                </a:ln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기능</a:t>
            </a:r>
          </a:p>
        </p:txBody>
      </p:sp>
      <p:grpSp>
        <p:nvGrpSpPr>
          <p:cNvPr id="16" name="Group 82">
            <a:extLst>
              <a:ext uri="{FF2B5EF4-FFF2-40B4-BE49-F238E27FC236}">
                <a16:creationId xmlns:a16="http://schemas.microsoft.com/office/drawing/2014/main" id="{DA8116BB-6D96-47DB-80D5-84C6E5993E20}"/>
              </a:ext>
            </a:extLst>
          </p:cNvPr>
          <p:cNvGrpSpPr>
            <a:grpSpLocks/>
          </p:cNvGrpSpPr>
          <p:nvPr/>
        </p:nvGrpSpPr>
        <p:grpSpPr bwMode="auto">
          <a:xfrm>
            <a:off x="476286" y="994082"/>
            <a:ext cx="8892529" cy="375992"/>
            <a:chOff x="1436" y="806"/>
            <a:chExt cx="4080" cy="281"/>
          </a:xfrm>
        </p:grpSpPr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B5350B7C-AACE-4F27-8B1C-7BC29326B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" y="832"/>
              <a:ext cx="408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015907" latinLnBrk="0">
                <a:lnSpc>
                  <a:spcPct val="110000"/>
                </a:lnSpc>
                <a:spcAft>
                  <a:spcPct val="10000"/>
                </a:spcAft>
                <a:buClr>
                  <a:srgbClr val="BFBFBF"/>
                </a:buClr>
                <a:buSzPct val="80000"/>
              </a:pP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회 충전 시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303km, 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실외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V2L, 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적재량 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700kg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등 우수한 성능</a:t>
              </a:r>
              <a:endParaRPr lang="ko-KR" altLang="en-US" sz="22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8" name="Picture 64" descr="지원체계란">
              <a:extLst>
                <a:ext uri="{FF2B5EF4-FFF2-40B4-BE49-F238E27FC236}">
                  <a16:creationId xmlns:a16="http://schemas.microsoft.com/office/drawing/2014/main" id="{E54F9643-77EB-42CA-918C-3D062053B4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3" y="806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67" descr="지원체계란">
              <a:extLst>
                <a:ext uri="{FF2B5EF4-FFF2-40B4-BE49-F238E27FC236}">
                  <a16:creationId xmlns:a16="http://schemas.microsoft.com/office/drawing/2014/main" id="{5EA57A23-F482-43AE-A69A-EB1DC759F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96" y="810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" name="평행 사변형 39">
            <a:extLst>
              <a:ext uri="{FF2B5EF4-FFF2-40B4-BE49-F238E27FC236}">
                <a16:creationId xmlns:a16="http://schemas.microsoft.com/office/drawing/2014/main" id="{B7B92A09-4A92-4A9A-AE71-2AEFE5F48D8C}"/>
              </a:ext>
            </a:extLst>
          </p:cNvPr>
          <p:cNvSpPr/>
          <p:nvPr/>
        </p:nvSpPr>
        <p:spPr>
          <a:xfrm>
            <a:off x="5113769" y="3933056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화재 걱정이 없는 </a:t>
            </a:r>
            <a:r>
              <a:rPr lang="ko-KR" altLang="en-US" sz="1600" b="1" dirty="0" err="1">
                <a:solidFill>
                  <a:schemeClr val="bg1"/>
                </a:solidFill>
                <a:latin typeface="맑은 고딕" panose="020B0503020000020004" pitchFamily="50" charset="-127"/>
              </a:rPr>
              <a:t>리튬인산철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 배터리</a:t>
            </a: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98563F21-47E9-41D2-886E-B6E58F682B2A}"/>
              </a:ext>
            </a:extLst>
          </p:cNvPr>
          <p:cNvSpPr/>
          <p:nvPr/>
        </p:nvSpPr>
        <p:spPr>
          <a:xfrm>
            <a:off x="6393159" y="4289028"/>
            <a:ext cx="3041090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>
                <a:latin typeface="+mn-ea"/>
              </a:rPr>
              <a:t>세계 최대의 배터리 회사인 중국 </a:t>
            </a:r>
            <a:r>
              <a:rPr lang="en-US" altLang="ko-KR" sz="1600" dirty="0">
                <a:latin typeface="+mn-ea"/>
              </a:rPr>
              <a:t>CATL</a:t>
            </a:r>
            <a:r>
              <a:rPr lang="ko-KR" altLang="en-US" sz="1600" dirty="0">
                <a:latin typeface="+mn-ea"/>
              </a:rPr>
              <a:t>이 제조한 </a:t>
            </a:r>
            <a:r>
              <a:rPr lang="ko-KR" altLang="en-US" sz="1600" dirty="0" err="1">
                <a:latin typeface="+mn-ea"/>
              </a:rPr>
              <a:t>리튬인산철</a:t>
            </a:r>
            <a:r>
              <a:rPr lang="en-US" altLang="ko-KR" sz="1600" dirty="0">
                <a:latin typeface="+mn-ea"/>
              </a:rPr>
              <a:t> </a:t>
            </a:r>
            <a:r>
              <a:rPr lang="ko-KR" altLang="en-US" sz="1600" dirty="0">
                <a:latin typeface="+mn-ea"/>
              </a:rPr>
              <a:t>배터리를 사용하였습니다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 err="1">
                <a:latin typeface="+mn-ea"/>
              </a:rPr>
              <a:t>리튬인산철</a:t>
            </a:r>
            <a:r>
              <a:rPr lang="en-US" altLang="ko-KR" sz="1600" dirty="0">
                <a:latin typeface="+mn-ea"/>
              </a:rPr>
              <a:t>(LFP)</a:t>
            </a:r>
            <a:r>
              <a:rPr lang="ko-KR" altLang="en-US" sz="1600" dirty="0">
                <a:latin typeface="+mn-ea"/>
              </a:rPr>
              <a:t> 배터리는 리튬이온 배터리와 달리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원리적으로 배터리에 화재가 거의 발생하지 않습니다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에너지 밀도는 낮지만</a:t>
            </a:r>
            <a:r>
              <a:rPr lang="en-US" altLang="ko-KR" sz="1600" dirty="0">
                <a:latin typeface="+mn-ea"/>
              </a:rPr>
              <a:t>,</a:t>
            </a:r>
            <a:r>
              <a:rPr lang="ko-KR" altLang="en-US" sz="1600" dirty="0">
                <a:latin typeface="+mn-ea"/>
              </a:rPr>
              <a:t> 화재 걱정이 없는 안전한 제품입니다</a:t>
            </a:r>
            <a:r>
              <a:rPr lang="en-US" altLang="ko-KR" sz="1600" dirty="0">
                <a:latin typeface="+mn-ea"/>
              </a:rPr>
              <a:t>. </a:t>
            </a:r>
          </a:p>
        </p:txBody>
      </p:sp>
      <p:sp>
        <p:nvSpPr>
          <p:cNvPr id="42" name="평행 사변형 41">
            <a:extLst>
              <a:ext uri="{FF2B5EF4-FFF2-40B4-BE49-F238E27FC236}">
                <a16:creationId xmlns:a16="http://schemas.microsoft.com/office/drawing/2014/main" id="{AC27B89E-9C03-4566-8DD3-92224C543E80}"/>
              </a:ext>
            </a:extLst>
          </p:cNvPr>
          <p:cNvSpPr/>
          <p:nvPr/>
        </p:nvSpPr>
        <p:spPr>
          <a:xfrm>
            <a:off x="488504" y="3933056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화물 적재량 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700kg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43" name="평행 사변형 42">
            <a:extLst>
              <a:ext uri="{FF2B5EF4-FFF2-40B4-BE49-F238E27FC236}">
                <a16:creationId xmlns:a16="http://schemas.microsoft.com/office/drawing/2014/main" id="{3CA9F17A-6AC3-49DC-A818-9087428BA732}"/>
              </a:ext>
            </a:extLst>
          </p:cNvPr>
          <p:cNvSpPr/>
          <p:nvPr/>
        </p:nvSpPr>
        <p:spPr>
          <a:xfrm>
            <a:off x="485007" y="1466200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1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회 충전 시 시내주행 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303km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483BFD82-3806-4A32-961A-8CF73DAF653F}"/>
              </a:ext>
            </a:extLst>
          </p:cNvPr>
          <p:cNvSpPr/>
          <p:nvPr/>
        </p:nvSpPr>
        <p:spPr>
          <a:xfrm>
            <a:off x="6376406" y="1859115"/>
            <a:ext cx="3041090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>
                <a:latin typeface="+mn-ea"/>
              </a:rPr>
              <a:t>“V2L”(</a:t>
            </a:r>
            <a:r>
              <a:rPr lang="ko-KR" altLang="en-US" sz="1600" dirty="0" err="1">
                <a:latin typeface="+mn-ea"/>
              </a:rPr>
              <a:t>브이투엘</a:t>
            </a:r>
            <a:r>
              <a:rPr lang="en-US" altLang="ko-KR" sz="1600" dirty="0">
                <a:latin typeface="+mn-ea"/>
              </a:rPr>
              <a:t>)</a:t>
            </a:r>
            <a:r>
              <a:rPr lang="ko-KR" altLang="en-US" sz="1600" dirty="0">
                <a:latin typeface="+mn-ea"/>
              </a:rPr>
              <a:t>은 </a:t>
            </a:r>
            <a:r>
              <a:rPr lang="en-US" altLang="ko-KR" sz="1600" dirty="0">
                <a:latin typeface="+mn-ea"/>
              </a:rPr>
              <a:t>“Vehicle to Load”</a:t>
            </a:r>
            <a:r>
              <a:rPr lang="ko-KR" altLang="en-US" sz="1600" dirty="0">
                <a:latin typeface="+mn-ea"/>
              </a:rPr>
              <a:t>의 약자로서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전기차 배터리에 저장된 전기를 뽑아내서 전자제품에 공급해 주는 기능입니다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실외 </a:t>
            </a:r>
            <a:r>
              <a:rPr lang="en-US" altLang="ko-KR" sz="1600" dirty="0">
                <a:latin typeface="+mn-ea"/>
              </a:rPr>
              <a:t>V2L </a:t>
            </a:r>
            <a:r>
              <a:rPr lang="ko-KR" altLang="en-US" sz="1600" dirty="0">
                <a:latin typeface="+mn-ea"/>
              </a:rPr>
              <a:t>커넥터를 장착하면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캠핑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 err="1">
                <a:latin typeface="+mn-ea"/>
              </a:rPr>
              <a:t>차박</a:t>
            </a:r>
            <a:r>
              <a:rPr lang="ko-KR" altLang="en-US" sz="1600" dirty="0">
                <a:latin typeface="+mn-ea"/>
              </a:rPr>
              <a:t> 등 야외활동 시 소형 </a:t>
            </a:r>
            <a:r>
              <a:rPr lang="en-US" altLang="ko-KR" sz="1600" dirty="0">
                <a:latin typeface="+mn-ea"/>
              </a:rPr>
              <a:t>TV, </a:t>
            </a:r>
            <a:r>
              <a:rPr lang="ko-KR" altLang="en-US" sz="1600" dirty="0">
                <a:latin typeface="+mn-ea"/>
              </a:rPr>
              <a:t>소형 냉장고</a:t>
            </a:r>
            <a:r>
              <a:rPr lang="en-US" altLang="ko-KR" sz="1600" dirty="0">
                <a:latin typeface="+mn-ea"/>
              </a:rPr>
              <a:t> </a:t>
            </a:r>
            <a:r>
              <a:rPr lang="ko-KR" altLang="en-US" sz="1600" dirty="0">
                <a:latin typeface="+mn-ea"/>
              </a:rPr>
              <a:t>등 전자제품을 사용할 수 있습니다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45" name="평행 사변형 44">
            <a:extLst>
              <a:ext uri="{FF2B5EF4-FFF2-40B4-BE49-F238E27FC236}">
                <a16:creationId xmlns:a16="http://schemas.microsoft.com/office/drawing/2014/main" id="{5D1DF312-080D-44B0-A812-765D6224648E}"/>
              </a:ext>
            </a:extLst>
          </p:cNvPr>
          <p:cNvSpPr/>
          <p:nvPr/>
        </p:nvSpPr>
        <p:spPr>
          <a:xfrm>
            <a:off x="5113769" y="1466200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캠핑 시 유용한 실외 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V2L 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기능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F6591B59-CEE2-46A0-95BE-0C4BE0D30F08}"/>
              </a:ext>
            </a:extLst>
          </p:cNvPr>
          <p:cNvSpPr/>
          <p:nvPr/>
        </p:nvSpPr>
        <p:spPr>
          <a:xfrm>
            <a:off x="1680278" y="1850726"/>
            <a:ext cx="3128706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>
                <a:latin typeface="+mn-ea"/>
              </a:rPr>
              <a:t>1</a:t>
            </a:r>
            <a:r>
              <a:rPr lang="ko-KR" altLang="en-US" sz="1600" dirty="0">
                <a:latin typeface="+mn-ea"/>
              </a:rPr>
              <a:t>회 충전 시 시내주행거리는 </a:t>
            </a:r>
            <a:r>
              <a:rPr lang="en-US" altLang="ko-KR" sz="1600" dirty="0">
                <a:latin typeface="+mn-ea"/>
              </a:rPr>
              <a:t>303km</a:t>
            </a:r>
            <a:r>
              <a:rPr lang="ko-KR" altLang="en-US" sz="1600" dirty="0">
                <a:latin typeface="+mn-ea"/>
              </a:rPr>
              <a:t>입니다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고속도로 주행거리는 </a:t>
            </a:r>
            <a:r>
              <a:rPr lang="en-US" altLang="ko-KR" sz="1600" dirty="0">
                <a:latin typeface="+mn-ea"/>
              </a:rPr>
              <a:t>252km</a:t>
            </a:r>
            <a:r>
              <a:rPr lang="ko-KR" altLang="en-US" sz="1600" dirty="0">
                <a:latin typeface="+mn-ea"/>
              </a:rPr>
              <a:t>이고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복합주행거리는 </a:t>
            </a:r>
            <a:r>
              <a:rPr lang="en-US" altLang="ko-KR" sz="1600" dirty="0">
                <a:latin typeface="+mn-ea"/>
              </a:rPr>
              <a:t>280km</a:t>
            </a:r>
            <a:r>
              <a:rPr lang="ko-KR" altLang="en-US" sz="1600" dirty="0">
                <a:latin typeface="+mn-ea"/>
              </a:rPr>
              <a:t>입니다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최고속도는 인증 기준으로 </a:t>
            </a:r>
            <a:r>
              <a:rPr lang="en-US" altLang="ko-KR" sz="1600" dirty="0">
                <a:latin typeface="+mn-ea"/>
              </a:rPr>
              <a:t>110km/h</a:t>
            </a:r>
            <a:r>
              <a:rPr lang="ko-KR" altLang="en-US" sz="1600" dirty="0">
                <a:latin typeface="+mn-ea"/>
              </a:rPr>
              <a:t>이지만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실제로는 </a:t>
            </a:r>
            <a:r>
              <a:rPr lang="en-US" altLang="ko-KR" sz="1600" dirty="0">
                <a:latin typeface="+mn-ea"/>
              </a:rPr>
              <a:t>127km</a:t>
            </a:r>
            <a:r>
              <a:rPr lang="ko-KR" altLang="en-US" sz="1600" dirty="0">
                <a:latin typeface="+mn-ea"/>
              </a:rPr>
              <a:t>까지 달릴 수 있습니다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pic>
        <p:nvPicPr>
          <p:cNvPr id="48" name="Picture 2" descr="http://tago.kr/images/sub/renault_zoe_cont4_img06.jpg?v=1688805827">
            <a:extLst>
              <a:ext uri="{FF2B5EF4-FFF2-40B4-BE49-F238E27FC236}">
                <a16:creationId xmlns:a16="http://schemas.microsoft.com/office/drawing/2014/main" id="{6342CB09-108B-48DE-829D-559E43433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2003547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직사각형 49">
            <a:extLst>
              <a:ext uri="{FF2B5EF4-FFF2-40B4-BE49-F238E27FC236}">
                <a16:creationId xmlns:a16="http://schemas.microsoft.com/office/drawing/2014/main" id="{F3D04CA4-481A-4D51-B573-DEAF436D7A65}"/>
              </a:ext>
            </a:extLst>
          </p:cNvPr>
          <p:cNvSpPr/>
          <p:nvPr/>
        </p:nvSpPr>
        <p:spPr>
          <a:xfrm>
            <a:off x="1688654" y="4289028"/>
            <a:ext cx="3120330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>
                <a:latin typeface="+mn-ea"/>
              </a:rPr>
              <a:t>화물 적재량이 무려 </a:t>
            </a:r>
            <a:r>
              <a:rPr lang="en-US" altLang="ko-KR" sz="1600" dirty="0">
                <a:latin typeface="+mn-ea"/>
              </a:rPr>
              <a:t>700kg</a:t>
            </a:r>
            <a:r>
              <a:rPr lang="ko-KR" altLang="en-US" sz="1600" dirty="0">
                <a:latin typeface="+mn-ea"/>
              </a:rPr>
              <a:t>이나 됩니다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내연기관 픽업트럭인 렉스턴 스포츠 칸의 화물 적재량이 최대 </a:t>
            </a:r>
            <a:r>
              <a:rPr lang="en-US" altLang="ko-KR" sz="1600" dirty="0">
                <a:latin typeface="+mn-ea"/>
              </a:rPr>
              <a:t>400kg</a:t>
            </a:r>
            <a:r>
              <a:rPr lang="ko-KR" altLang="en-US" sz="1600" dirty="0">
                <a:latin typeface="+mn-ea"/>
              </a:rPr>
              <a:t>인 것에 비교하면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엄청난 성능을 자랑합니다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건설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공사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인테리어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장보기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캠핑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야외활동 등 다양한 용도로 활용할 수 있습니다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0184C74-BD40-49CD-A69C-33C36E36C640}"/>
              </a:ext>
            </a:extLst>
          </p:cNvPr>
          <p:cNvSpPr txBox="1"/>
          <p:nvPr/>
        </p:nvSpPr>
        <p:spPr bwMode="auto">
          <a:xfrm>
            <a:off x="1064568" y="616177"/>
            <a:ext cx="6264696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시내주행거리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303km,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실외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V2L,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적재량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700kg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등 우수한 성능</a:t>
            </a:r>
          </a:p>
        </p:txBody>
      </p:sp>
      <p:pic>
        <p:nvPicPr>
          <p:cNvPr id="56" name="Picture 8" descr="http://tago.kr/images/sub/G80-EV_cont4_img4.jpg?v=1691940138">
            <a:extLst>
              <a:ext uri="{FF2B5EF4-FFF2-40B4-BE49-F238E27FC236}">
                <a16:creationId xmlns:a16="http://schemas.microsoft.com/office/drawing/2014/main" id="{35614D29-05F3-4AA1-AE73-80A628345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70" y="4458305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https://tago.kr/images/sub/CEVO_C-se_cont4_img04.jpg?v=1691943511">
            <a:extLst>
              <a:ext uri="{FF2B5EF4-FFF2-40B4-BE49-F238E27FC236}">
                <a16:creationId xmlns:a16="http://schemas.microsoft.com/office/drawing/2014/main" id="{138505F9-8E43-4435-B955-490CAB17D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9" y="1988615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https://tago.kr/images/sub/benz_eqa_cont4_img08.jpg?v=1691943568">
            <a:extLst>
              <a:ext uri="{FF2B5EF4-FFF2-40B4-BE49-F238E27FC236}">
                <a16:creationId xmlns:a16="http://schemas.microsoft.com/office/drawing/2014/main" id="{E8B824CB-45B1-4BA2-8F82-5721926BF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9" y="4425599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158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93D84D-8F22-43B4-83E9-9B89C323A072}"/>
              </a:ext>
            </a:extLst>
          </p:cNvPr>
          <p:cNvSpPr txBox="1"/>
          <p:nvPr/>
        </p:nvSpPr>
        <p:spPr>
          <a:xfrm>
            <a:off x="959808" y="80916"/>
            <a:ext cx="4857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 defTabSz="914400">
              <a:defRPr kumimoji="1" sz="1400" b="1" spc="-150">
                <a:ln w="0">
                  <a:solidFill>
                    <a:srgbClr val="0B4355">
                      <a:alpha val="5000"/>
                    </a:srgbClr>
                  </a:solidFill>
                </a:ln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기능</a:t>
            </a:r>
          </a:p>
        </p:txBody>
      </p:sp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6510E1EC-6927-44AE-A5D6-71ABF2F1002D}"/>
              </a:ext>
            </a:extLst>
          </p:cNvPr>
          <p:cNvSpPr/>
          <p:nvPr/>
        </p:nvSpPr>
        <p:spPr>
          <a:xfrm>
            <a:off x="5113769" y="3789040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회생제동 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3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단계 조절 기능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FD5C76A-A2FE-4420-90DB-C32D8F7639BB}"/>
              </a:ext>
            </a:extLst>
          </p:cNvPr>
          <p:cNvSpPr/>
          <p:nvPr/>
        </p:nvSpPr>
        <p:spPr>
          <a:xfrm>
            <a:off x="6393159" y="4235604"/>
            <a:ext cx="3041090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>
                <a:latin typeface="+mn-ea"/>
              </a:rPr>
              <a:t>회생제동</a:t>
            </a:r>
            <a:r>
              <a:rPr lang="en-US" altLang="ko-KR" sz="1600" dirty="0">
                <a:latin typeface="+mn-ea"/>
              </a:rPr>
              <a:t>(</a:t>
            </a:r>
            <a:r>
              <a:rPr lang="ko-KR" altLang="en-US" sz="1600" dirty="0">
                <a:latin typeface="+mn-ea"/>
              </a:rPr>
              <a:t>回生制動</a:t>
            </a:r>
            <a:r>
              <a:rPr lang="en-US" altLang="ko-KR" sz="1600" dirty="0">
                <a:latin typeface="+mn-ea"/>
              </a:rPr>
              <a:t>)</a:t>
            </a:r>
            <a:r>
              <a:rPr lang="ko-KR" altLang="en-US" sz="1600" dirty="0">
                <a:latin typeface="+mn-ea"/>
              </a:rPr>
              <a:t>이란 차량이 언덕길을 내려가거나 브레이크 페달을 밟을 때</a:t>
            </a:r>
            <a:r>
              <a:rPr lang="en-US" altLang="ko-KR" sz="1600" dirty="0">
                <a:latin typeface="+mn-ea"/>
              </a:rPr>
              <a:t>,</a:t>
            </a:r>
            <a:r>
              <a:rPr lang="ko-KR" altLang="en-US" sz="1600" dirty="0">
                <a:latin typeface="+mn-ea"/>
              </a:rPr>
              <a:t> 운동에너지를 회수하여 전기에너지로 변환하여 배터리에 저장하는 기능입니다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회생제동 버튼을 눌러 총 </a:t>
            </a:r>
            <a:r>
              <a:rPr lang="en-US" altLang="ko-KR" sz="1600" dirty="0">
                <a:latin typeface="+mn-ea"/>
              </a:rPr>
              <a:t>3</a:t>
            </a:r>
            <a:r>
              <a:rPr lang="ko-KR" altLang="en-US" sz="1600" dirty="0">
                <a:latin typeface="+mn-ea"/>
              </a:rPr>
              <a:t>단계로 조절할 수 있습니다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15F7FD65-96C5-4FAC-BDBC-0098CD24C6AA}"/>
              </a:ext>
            </a:extLst>
          </p:cNvPr>
          <p:cNvSpPr/>
          <p:nvPr/>
        </p:nvSpPr>
        <p:spPr>
          <a:xfrm>
            <a:off x="488504" y="3789040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 err="1">
                <a:solidFill>
                  <a:schemeClr val="bg1"/>
                </a:solidFill>
                <a:latin typeface="맑은 고딕" panose="020B0503020000020004" pitchFamily="50" charset="-127"/>
              </a:rPr>
              <a:t>크리핑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 기능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A62AA839-15A8-4286-BF4C-347374BFCF31}"/>
              </a:ext>
            </a:extLst>
          </p:cNvPr>
          <p:cNvSpPr/>
          <p:nvPr/>
        </p:nvSpPr>
        <p:spPr>
          <a:xfrm>
            <a:off x="1688654" y="4235604"/>
            <a:ext cx="3120330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 err="1">
                <a:latin typeface="+mn-ea"/>
              </a:rPr>
              <a:t>크리핑</a:t>
            </a:r>
            <a:r>
              <a:rPr lang="en-US" altLang="ko-KR" sz="1600" dirty="0">
                <a:latin typeface="+mn-ea"/>
              </a:rPr>
              <a:t>(creeping)</a:t>
            </a:r>
            <a:r>
              <a:rPr lang="ko-KR" altLang="en-US" sz="1600" dirty="0">
                <a:latin typeface="+mn-ea"/>
              </a:rPr>
              <a:t> 기능이란</a:t>
            </a:r>
            <a:r>
              <a:rPr lang="en-US" altLang="ko-KR" sz="1600" dirty="0">
                <a:latin typeface="+mn-ea"/>
              </a:rPr>
              <a:t> </a:t>
            </a:r>
            <a:r>
              <a:rPr lang="ko-KR" altLang="en-US" sz="1600" dirty="0">
                <a:latin typeface="+mn-ea"/>
              </a:rPr>
              <a:t>기어를 </a:t>
            </a:r>
            <a:r>
              <a:rPr lang="en-US" altLang="ko-KR" sz="1600" dirty="0">
                <a:latin typeface="+mn-ea"/>
              </a:rPr>
              <a:t>‘D’(</a:t>
            </a:r>
            <a:r>
              <a:rPr lang="ko-KR" altLang="en-US" sz="1600" dirty="0">
                <a:latin typeface="+mn-ea"/>
              </a:rPr>
              <a:t>주행</a:t>
            </a:r>
            <a:r>
              <a:rPr lang="en-US" altLang="ko-KR" sz="1600" dirty="0">
                <a:latin typeface="+mn-ea"/>
              </a:rPr>
              <a:t>)</a:t>
            </a:r>
            <a:r>
              <a:rPr lang="ko-KR" altLang="en-US" sz="1600" dirty="0">
                <a:latin typeface="+mn-ea"/>
              </a:rPr>
              <a:t>에 맞추고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가속 페달과 브레이크 페달에서 모두 발을 떼면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마치 기어가듯이 느린 속도로 천천히 앞으로 전진하는 기능입니다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내연기관차의 자동변속기에 익숙한 운전자를 위해 특별히 추가한 기능입니다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19" name="평행 사변형 18">
            <a:extLst>
              <a:ext uri="{FF2B5EF4-FFF2-40B4-BE49-F238E27FC236}">
                <a16:creationId xmlns:a16="http://schemas.microsoft.com/office/drawing/2014/main" id="{ABD0DDE0-4C4B-47EC-AE1A-20E2943A530C}"/>
              </a:ext>
            </a:extLst>
          </p:cNvPr>
          <p:cNvSpPr/>
          <p:nvPr/>
        </p:nvSpPr>
        <p:spPr>
          <a:xfrm>
            <a:off x="485007" y="1190006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크루즈 컨트롤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2AC6082-6DAA-4091-8AC1-963E0453D11B}"/>
              </a:ext>
            </a:extLst>
          </p:cNvPr>
          <p:cNvSpPr/>
          <p:nvPr/>
        </p:nvSpPr>
        <p:spPr>
          <a:xfrm>
            <a:off x="6376406" y="1582921"/>
            <a:ext cx="3041090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>
                <a:latin typeface="+mn-ea"/>
              </a:rPr>
              <a:t>에코 모드에서 스포츠 모드로 전환할 수 있습니다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평상 시에는 편안한 주행감을 느끼면서 에코 모드로 운전하다가 강한 힘으로 빠르게 주행하고자 할 경우 스포츠 모드로 전환할 수 있습니다</a:t>
            </a:r>
            <a:r>
              <a:rPr lang="en-US" altLang="ko-KR" sz="1600" dirty="0">
                <a:latin typeface="+mn-ea"/>
              </a:rPr>
              <a:t>. (</a:t>
            </a:r>
            <a:r>
              <a:rPr lang="ko-KR" altLang="en-US" sz="1600" dirty="0">
                <a:latin typeface="+mn-ea"/>
              </a:rPr>
              <a:t>단</a:t>
            </a:r>
            <a:r>
              <a:rPr lang="en-US" altLang="ko-KR" sz="1600" dirty="0">
                <a:latin typeface="+mn-ea"/>
              </a:rPr>
              <a:t>,</a:t>
            </a:r>
            <a:r>
              <a:rPr lang="ko-KR" altLang="en-US" sz="1600" dirty="0">
                <a:latin typeface="+mn-ea"/>
              </a:rPr>
              <a:t> 배터리 잔량이 </a:t>
            </a:r>
            <a:r>
              <a:rPr lang="en-US" altLang="ko-KR" sz="1600" dirty="0">
                <a:latin typeface="+mn-ea"/>
              </a:rPr>
              <a:t>50% </a:t>
            </a:r>
            <a:r>
              <a:rPr lang="ko-KR" altLang="en-US" sz="1600" dirty="0">
                <a:latin typeface="+mn-ea"/>
              </a:rPr>
              <a:t>이상이어야 함</a:t>
            </a:r>
            <a:r>
              <a:rPr lang="en-US" altLang="ko-KR" sz="1600" dirty="0">
                <a:latin typeface="+mn-ea"/>
              </a:rPr>
              <a:t>)</a:t>
            </a:r>
          </a:p>
        </p:txBody>
      </p:sp>
      <p:sp>
        <p:nvSpPr>
          <p:cNvPr id="21" name="평행 사변형 20">
            <a:extLst>
              <a:ext uri="{FF2B5EF4-FFF2-40B4-BE49-F238E27FC236}">
                <a16:creationId xmlns:a16="http://schemas.microsoft.com/office/drawing/2014/main" id="{C46824DA-281E-481F-8909-CDB3A660DA67}"/>
              </a:ext>
            </a:extLst>
          </p:cNvPr>
          <p:cNvSpPr/>
          <p:nvPr/>
        </p:nvSpPr>
        <p:spPr>
          <a:xfrm>
            <a:off x="5113769" y="1190006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스포츠 모드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78C34DC2-1677-4F1B-B43D-C50A02D78D48}"/>
              </a:ext>
            </a:extLst>
          </p:cNvPr>
          <p:cNvSpPr/>
          <p:nvPr/>
        </p:nvSpPr>
        <p:spPr>
          <a:xfrm>
            <a:off x="1680278" y="1574532"/>
            <a:ext cx="3128706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>
                <a:latin typeface="+mn-ea"/>
              </a:rPr>
              <a:t>크루즈 컨트롤</a:t>
            </a:r>
            <a:r>
              <a:rPr lang="en-US" altLang="ko-KR" sz="1600" dirty="0">
                <a:latin typeface="+mn-ea"/>
              </a:rPr>
              <a:t>(Cruise Control)</a:t>
            </a:r>
            <a:r>
              <a:rPr lang="ko-KR" altLang="en-US" sz="1600" dirty="0">
                <a:latin typeface="+mn-ea"/>
              </a:rPr>
              <a:t>은 운전자가 가속페달을 밟고 있지 않더라도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미리 설정한 일정한 속도로 자동 주행하는 장치입니다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고속도로 등에서 크루즈 컨트롤 기능을 사용하면 매우 편리하고 효율적이며</a:t>
            </a:r>
            <a:r>
              <a:rPr lang="en-US" altLang="ko-KR" sz="1600" dirty="0">
                <a:latin typeface="+mn-ea"/>
              </a:rPr>
              <a:t>,</a:t>
            </a:r>
            <a:r>
              <a:rPr lang="ko-KR" altLang="en-US" sz="1600" dirty="0">
                <a:latin typeface="+mn-ea"/>
              </a:rPr>
              <a:t> 운전자의 피로를 덜어줍니다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pic>
        <p:nvPicPr>
          <p:cNvPr id="23" name="Picture 2" descr="http://tago.kr/images/sub/renault_zoe_cont4_img06.jpg?v=1688805827">
            <a:extLst>
              <a:ext uri="{FF2B5EF4-FFF2-40B4-BE49-F238E27FC236}">
                <a16:creationId xmlns:a16="http://schemas.microsoft.com/office/drawing/2014/main" id="{6A7E8F17-1453-4F01-82C2-4525425F1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1727353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D574926B-1C2A-4ABF-95E4-A7E887ED0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6" y="1712421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AD3E5B0-63E6-48CE-9B94-E8D0DE11FA6D}"/>
              </a:ext>
            </a:extLst>
          </p:cNvPr>
          <p:cNvSpPr txBox="1"/>
          <p:nvPr/>
        </p:nvSpPr>
        <p:spPr bwMode="auto">
          <a:xfrm>
            <a:off x="1064568" y="616177"/>
            <a:ext cx="6264696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시내주행거리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303km,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실외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V2L,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적재량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700kg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등 우수한 성능</a:t>
            </a:r>
          </a:p>
        </p:txBody>
      </p:sp>
      <p:pic>
        <p:nvPicPr>
          <p:cNvPr id="28" name="Picture 6" descr="http://tago.kr/images/sub/viva_cont4_img3.jpg?v=1691939789">
            <a:extLst>
              <a:ext uri="{FF2B5EF4-FFF2-40B4-BE49-F238E27FC236}">
                <a16:creationId xmlns:a16="http://schemas.microsoft.com/office/drawing/2014/main" id="{3BAB5C5F-5606-424C-88DF-241BA7C5B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769" y="4317082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tago.kr/images/sub/benz_eqa_cont4_img04.jpg?v=1691943568">
            <a:extLst>
              <a:ext uri="{FF2B5EF4-FFF2-40B4-BE49-F238E27FC236}">
                <a16:creationId xmlns:a16="http://schemas.microsoft.com/office/drawing/2014/main" id="{DB551385-361C-4179-9567-1F126DB65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00" y="4424007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316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93D84D-8F22-43B4-83E9-9B89C323A072}"/>
              </a:ext>
            </a:extLst>
          </p:cNvPr>
          <p:cNvSpPr txBox="1"/>
          <p:nvPr/>
        </p:nvSpPr>
        <p:spPr>
          <a:xfrm>
            <a:off x="959808" y="80916"/>
            <a:ext cx="4857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 defTabSz="914400">
              <a:defRPr kumimoji="1" sz="1400" b="1" spc="-150">
                <a:ln w="0">
                  <a:solidFill>
                    <a:srgbClr val="0B4355">
                      <a:alpha val="5000"/>
                    </a:srgbClr>
                  </a:solidFill>
                </a:ln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기능</a:t>
            </a:r>
          </a:p>
        </p:txBody>
      </p:sp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6510E1EC-6927-44AE-A5D6-71ABF2F1002D}"/>
              </a:ext>
            </a:extLst>
          </p:cNvPr>
          <p:cNvSpPr/>
          <p:nvPr/>
        </p:nvSpPr>
        <p:spPr>
          <a:xfrm>
            <a:off x="5113769" y="3789040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EPB (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전자식 파킹 브레이크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)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FD5C76A-A2FE-4420-90DB-C32D8F7639BB}"/>
              </a:ext>
            </a:extLst>
          </p:cNvPr>
          <p:cNvSpPr/>
          <p:nvPr/>
        </p:nvSpPr>
        <p:spPr>
          <a:xfrm>
            <a:off x="6393159" y="4235604"/>
            <a:ext cx="3041090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>
                <a:latin typeface="+mn-ea"/>
              </a:rPr>
              <a:t>EPB</a:t>
            </a:r>
            <a:r>
              <a:rPr lang="ko-KR" altLang="en-US" sz="1600" dirty="0">
                <a:latin typeface="+mn-ea"/>
              </a:rPr>
              <a:t>는 </a:t>
            </a:r>
            <a:r>
              <a:rPr lang="en-US" altLang="ko-KR" sz="1600" dirty="0">
                <a:latin typeface="+mn-ea"/>
              </a:rPr>
              <a:t>“Electronic Parking Brake”</a:t>
            </a:r>
            <a:r>
              <a:rPr lang="ko-KR" altLang="en-US" sz="1600" dirty="0">
                <a:latin typeface="+mn-ea"/>
              </a:rPr>
              <a:t>의 약자로서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수동으로 제어하던 기존의 사이드 브레이크 방식과 달리</a:t>
            </a:r>
            <a:r>
              <a:rPr lang="en-US" altLang="ko-KR" sz="1600" dirty="0">
                <a:latin typeface="+mn-ea"/>
              </a:rPr>
              <a:t>, ‘P’</a:t>
            </a:r>
            <a:r>
              <a:rPr lang="ko-KR" altLang="en-US" sz="1600" dirty="0">
                <a:latin typeface="+mn-ea"/>
              </a:rPr>
              <a:t>라고 표시된 버튼을 눌러 자동으로 주차 브레이크를 작동시키는 전자식 브레이크입니다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15F7FD65-96C5-4FAC-BDBC-0098CD24C6AA}"/>
              </a:ext>
            </a:extLst>
          </p:cNvPr>
          <p:cNvSpPr/>
          <p:nvPr/>
        </p:nvSpPr>
        <p:spPr>
          <a:xfrm>
            <a:off x="488504" y="3789040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후방감지센서</a:t>
            </a:r>
          </a:p>
        </p:txBody>
      </p:sp>
      <p:pic>
        <p:nvPicPr>
          <p:cNvPr id="35" name="Picture 12" descr="http://tago.kr/images/sub/BOLT_EV_cont3_img04.jpg?v=1688318035">
            <a:extLst>
              <a:ext uri="{FF2B5EF4-FFF2-40B4-BE49-F238E27FC236}">
                <a16:creationId xmlns:a16="http://schemas.microsoft.com/office/drawing/2014/main" id="{837064D1-D22B-4E2D-872F-7E90A611D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769" y="4346720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42EC979-8A4A-472F-8BE5-E38D52FE8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51" y="4372175"/>
            <a:ext cx="1332788" cy="1303814"/>
          </a:xfrm>
          <a:prstGeom prst="rect">
            <a:avLst/>
          </a:prstGeom>
        </p:spPr>
      </p:pic>
      <p:sp>
        <p:nvSpPr>
          <p:cNvPr id="37" name="직사각형 36">
            <a:extLst>
              <a:ext uri="{FF2B5EF4-FFF2-40B4-BE49-F238E27FC236}">
                <a16:creationId xmlns:a16="http://schemas.microsoft.com/office/drawing/2014/main" id="{A62AA839-15A8-4286-BF4C-347374BFCF31}"/>
              </a:ext>
            </a:extLst>
          </p:cNvPr>
          <p:cNvSpPr/>
          <p:nvPr/>
        </p:nvSpPr>
        <p:spPr>
          <a:xfrm>
            <a:off x="1688654" y="4235604"/>
            <a:ext cx="3120330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>
                <a:latin typeface="+mn-ea"/>
              </a:rPr>
              <a:t>후방감지센서는 차량을 주차하거나 후진할 때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차량의 </a:t>
            </a:r>
            <a:r>
              <a:rPr lang="ko-KR" altLang="en-US" sz="1600" dirty="0" err="1">
                <a:latin typeface="+mn-ea"/>
              </a:rPr>
              <a:t>뒷쪽에</a:t>
            </a:r>
            <a:r>
              <a:rPr lang="ko-KR" altLang="en-US" sz="1600" dirty="0">
                <a:latin typeface="+mn-ea"/>
              </a:rPr>
              <a:t> 있는 사람이나 장애물을 센서가 자동으로 감지하여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경고음을 울려 운전자에게 알려줌으로써</a:t>
            </a:r>
            <a:r>
              <a:rPr lang="en-US" altLang="ko-KR" sz="1600" dirty="0">
                <a:latin typeface="+mn-ea"/>
              </a:rPr>
              <a:t>,</a:t>
            </a:r>
            <a:r>
              <a:rPr lang="ko-KR" altLang="en-US" sz="1600" dirty="0">
                <a:latin typeface="+mn-ea"/>
              </a:rPr>
              <a:t> 충돌이나 사고를 방지하는 장치입니다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19" name="평행 사변형 18">
            <a:extLst>
              <a:ext uri="{FF2B5EF4-FFF2-40B4-BE49-F238E27FC236}">
                <a16:creationId xmlns:a16="http://schemas.microsoft.com/office/drawing/2014/main" id="{ABD0DDE0-4C4B-47EC-AE1A-20E2943A530C}"/>
              </a:ext>
            </a:extLst>
          </p:cNvPr>
          <p:cNvSpPr/>
          <p:nvPr/>
        </p:nvSpPr>
        <p:spPr>
          <a:xfrm>
            <a:off x="485007" y="1190006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 err="1">
                <a:solidFill>
                  <a:schemeClr val="bg1"/>
                </a:solidFill>
                <a:latin typeface="맑은 고딕" panose="020B0503020000020004" pitchFamily="50" charset="-127"/>
              </a:rPr>
              <a:t>전동접이식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1600" b="1" dirty="0" err="1">
                <a:solidFill>
                  <a:schemeClr val="bg1"/>
                </a:solidFill>
                <a:latin typeface="맑은 고딕" panose="020B0503020000020004" pitchFamily="50" charset="-127"/>
              </a:rPr>
              <a:t>사이드미러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2AC6082-6DAA-4091-8AC1-963E0453D11B}"/>
              </a:ext>
            </a:extLst>
          </p:cNvPr>
          <p:cNvSpPr/>
          <p:nvPr/>
        </p:nvSpPr>
        <p:spPr>
          <a:xfrm>
            <a:off x="6376406" y="1582921"/>
            <a:ext cx="3041090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 err="1">
                <a:latin typeface="+mn-ea"/>
              </a:rPr>
              <a:t>오토홀드</a:t>
            </a:r>
            <a:r>
              <a:rPr lang="en-US" altLang="ko-KR" sz="1600" dirty="0">
                <a:latin typeface="+mn-ea"/>
              </a:rPr>
              <a:t>(Auto Hold)</a:t>
            </a:r>
            <a:r>
              <a:rPr lang="ko-KR" altLang="en-US" sz="1600" dirty="0">
                <a:latin typeface="+mn-ea"/>
              </a:rPr>
              <a:t> 기능은</a:t>
            </a:r>
            <a:r>
              <a:rPr lang="en-US" altLang="ko-KR" sz="1600" dirty="0">
                <a:latin typeface="+mn-ea"/>
              </a:rPr>
              <a:t> </a:t>
            </a:r>
            <a:r>
              <a:rPr lang="ko-KR" altLang="en-US" sz="1600" dirty="0">
                <a:latin typeface="+mn-ea"/>
              </a:rPr>
              <a:t>차량이 정지해 있을 때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브레이크 페달을 밟지 않아도 자동으로 정지 상태로 유지시켜주는 기능입니다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도로에 차량 정체가 심할 때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 err="1">
                <a:latin typeface="+mn-ea"/>
              </a:rPr>
              <a:t>오토홀드</a:t>
            </a:r>
            <a:r>
              <a:rPr lang="ko-KR" altLang="en-US" sz="1600" dirty="0">
                <a:latin typeface="+mn-ea"/>
              </a:rPr>
              <a:t> 기능을 사용하면</a:t>
            </a:r>
            <a:r>
              <a:rPr lang="en-US" altLang="ko-KR" sz="1600" dirty="0">
                <a:latin typeface="+mn-ea"/>
              </a:rPr>
              <a:t>,</a:t>
            </a:r>
            <a:r>
              <a:rPr lang="ko-KR" altLang="en-US" sz="1600" dirty="0">
                <a:latin typeface="+mn-ea"/>
              </a:rPr>
              <a:t> 편안한 운전이 가능합니다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21" name="평행 사변형 20">
            <a:extLst>
              <a:ext uri="{FF2B5EF4-FFF2-40B4-BE49-F238E27FC236}">
                <a16:creationId xmlns:a16="http://schemas.microsoft.com/office/drawing/2014/main" id="{C46824DA-281E-481F-8909-CDB3A660DA67}"/>
              </a:ext>
            </a:extLst>
          </p:cNvPr>
          <p:cNvSpPr/>
          <p:nvPr/>
        </p:nvSpPr>
        <p:spPr>
          <a:xfrm>
            <a:off x="5113769" y="1190006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오토홀드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기능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78C34DC2-1677-4F1B-B43D-C50A02D78D48}"/>
              </a:ext>
            </a:extLst>
          </p:cNvPr>
          <p:cNvSpPr/>
          <p:nvPr/>
        </p:nvSpPr>
        <p:spPr>
          <a:xfrm>
            <a:off x="1680278" y="1574532"/>
            <a:ext cx="3128706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 err="1">
                <a:latin typeface="+mn-ea"/>
              </a:rPr>
              <a:t>전동접이식</a:t>
            </a:r>
            <a:r>
              <a:rPr lang="ko-KR" altLang="en-US" sz="1600" dirty="0">
                <a:latin typeface="+mn-ea"/>
              </a:rPr>
              <a:t> </a:t>
            </a:r>
            <a:r>
              <a:rPr lang="ko-KR" altLang="en-US" sz="1600" dirty="0" err="1">
                <a:latin typeface="+mn-ea"/>
              </a:rPr>
              <a:t>사이드미러는</a:t>
            </a:r>
            <a:r>
              <a:rPr lang="en-US" altLang="ko-KR" sz="1600" dirty="0">
                <a:latin typeface="+mn-ea"/>
              </a:rPr>
              <a:t> </a:t>
            </a:r>
            <a:r>
              <a:rPr lang="ko-KR" altLang="en-US" sz="1600" dirty="0">
                <a:latin typeface="+mn-ea"/>
              </a:rPr>
              <a:t>차량의 시동을 끄면 자동으로 접히는 </a:t>
            </a:r>
            <a:r>
              <a:rPr lang="ko-KR" altLang="en-US" sz="1600" dirty="0" err="1">
                <a:latin typeface="+mn-ea"/>
              </a:rPr>
              <a:t>사이드미러를</a:t>
            </a:r>
            <a:r>
              <a:rPr lang="ko-KR" altLang="en-US" sz="1600" dirty="0">
                <a:latin typeface="+mn-ea"/>
              </a:rPr>
              <a:t> 말합니다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일반적인 화물차에서는 보기 힘든 </a:t>
            </a:r>
            <a:r>
              <a:rPr lang="ko-KR" altLang="en-US" sz="1600" dirty="0" err="1">
                <a:latin typeface="+mn-ea"/>
              </a:rPr>
              <a:t>전동접이식</a:t>
            </a:r>
            <a:r>
              <a:rPr lang="ko-KR" altLang="en-US" sz="1600" dirty="0">
                <a:latin typeface="+mn-ea"/>
              </a:rPr>
              <a:t> </a:t>
            </a:r>
            <a:r>
              <a:rPr lang="ko-KR" altLang="en-US" sz="1600" dirty="0" err="1">
                <a:latin typeface="+mn-ea"/>
              </a:rPr>
              <a:t>사이드미러가</a:t>
            </a:r>
            <a:r>
              <a:rPr lang="ko-KR" altLang="en-US" sz="1600" dirty="0">
                <a:latin typeface="+mn-ea"/>
              </a:rPr>
              <a:t> 기본 설치되어 있어서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주차 시 좁은 공간에서 매우 유용합니다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D3E5B0-63E6-48CE-9B94-E8D0DE11FA6D}"/>
              </a:ext>
            </a:extLst>
          </p:cNvPr>
          <p:cNvSpPr txBox="1"/>
          <p:nvPr/>
        </p:nvSpPr>
        <p:spPr bwMode="auto">
          <a:xfrm>
            <a:off x="1064568" y="616177"/>
            <a:ext cx="6264696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시내주행거리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303km,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실외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V2L,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적재량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700kg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등 우수한 성능</a:t>
            </a:r>
          </a:p>
        </p:txBody>
      </p:sp>
      <p:pic>
        <p:nvPicPr>
          <p:cNvPr id="18" name="Picture 2" descr="https://tago.kr/images/sub/benz_eqa_cont4_img04.jpg?v=1691943568">
            <a:extLst>
              <a:ext uri="{FF2B5EF4-FFF2-40B4-BE49-F238E27FC236}">
                <a16:creationId xmlns:a16="http://schemas.microsoft.com/office/drawing/2014/main" id="{1D0ACE09-5091-49C0-B862-BF3DF2D6C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6" y="1725758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tago.kr/images/sub/benz_eqc_cont4_img06.jpg?v=1691943721">
            <a:extLst>
              <a:ext uri="{FF2B5EF4-FFF2-40B4-BE49-F238E27FC236}">
                <a16:creationId xmlns:a16="http://schemas.microsoft.com/office/drawing/2014/main" id="{F1A90DCC-5EA2-4219-95E1-08F1496AE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6" y="1727849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038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93D84D-8F22-43B4-83E9-9B89C323A072}"/>
              </a:ext>
            </a:extLst>
          </p:cNvPr>
          <p:cNvSpPr txBox="1"/>
          <p:nvPr/>
        </p:nvSpPr>
        <p:spPr>
          <a:xfrm>
            <a:off x="959808" y="80916"/>
            <a:ext cx="4857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 defTabSz="914400">
              <a:defRPr kumimoji="1" sz="1400" b="1" spc="-150">
                <a:ln w="0">
                  <a:solidFill>
                    <a:srgbClr val="0B4355">
                      <a:alpha val="5000"/>
                    </a:srgbClr>
                  </a:solidFill>
                </a:ln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기능</a:t>
            </a:r>
          </a:p>
        </p:txBody>
      </p:sp>
      <p:sp>
        <p:nvSpPr>
          <p:cNvPr id="7" name="평행 사변형 6">
            <a:extLst>
              <a:ext uri="{FF2B5EF4-FFF2-40B4-BE49-F238E27FC236}">
                <a16:creationId xmlns:a16="http://schemas.microsoft.com/office/drawing/2014/main" id="{9B233D9B-5E45-4960-9050-525EF51C155D}"/>
              </a:ext>
            </a:extLst>
          </p:cNvPr>
          <p:cNvSpPr/>
          <p:nvPr/>
        </p:nvSpPr>
        <p:spPr>
          <a:xfrm>
            <a:off x="488504" y="1461264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AEB (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자동 긴급제동 장치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F353317-E075-4043-A781-1EA9DFC4C26A}"/>
              </a:ext>
            </a:extLst>
          </p:cNvPr>
          <p:cNvSpPr/>
          <p:nvPr/>
        </p:nvSpPr>
        <p:spPr>
          <a:xfrm>
            <a:off x="1680278" y="1907828"/>
            <a:ext cx="3128706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>
                <a:latin typeface="+mn-ea"/>
              </a:rPr>
              <a:t>AEB</a:t>
            </a:r>
            <a:r>
              <a:rPr lang="ko-KR" altLang="en-US" sz="1600" dirty="0">
                <a:latin typeface="+mn-ea"/>
              </a:rPr>
              <a:t>는 </a:t>
            </a:r>
            <a:r>
              <a:rPr lang="en-US" altLang="ko-KR" sz="1600" dirty="0">
                <a:latin typeface="+mn-ea"/>
              </a:rPr>
              <a:t>“Autonomous </a:t>
            </a:r>
          </a:p>
          <a:p>
            <a:pPr algn="just"/>
            <a:r>
              <a:rPr lang="en-US" altLang="ko-KR" sz="1600" dirty="0">
                <a:latin typeface="+mn-ea"/>
              </a:rPr>
              <a:t>Emergency Braking”</a:t>
            </a:r>
            <a:r>
              <a:rPr lang="ko-KR" altLang="en-US" sz="1600" dirty="0">
                <a:latin typeface="+mn-ea"/>
              </a:rPr>
              <a:t>의 약자로서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주행 중인 차량의 전방에 자동차나 사람 등 장애물이 있어서 충돌이 예상될 때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운전자가 개입하지 않는다고 판단하면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자동으로 브레이크를 작동하여 충돌을 방지해 주는 안전 장치입니다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69002984-1EED-4A50-B338-BF26F91CE96E}"/>
              </a:ext>
            </a:extLst>
          </p:cNvPr>
          <p:cNvSpPr/>
          <p:nvPr/>
        </p:nvSpPr>
        <p:spPr>
          <a:xfrm>
            <a:off x="5113769" y="1461264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ABS (</a:t>
            </a:r>
            <a:r>
              <a:rPr lang="ko-KR" altLang="en-US" sz="16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잠김방지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브레이크 장치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BECCEDC-3ECE-4344-9AFC-C142797A8EA2}"/>
              </a:ext>
            </a:extLst>
          </p:cNvPr>
          <p:cNvSpPr/>
          <p:nvPr/>
        </p:nvSpPr>
        <p:spPr>
          <a:xfrm>
            <a:off x="6393159" y="1907828"/>
            <a:ext cx="3041089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>
                <a:latin typeface="+mn-ea"/>
              </a:rPr>
              <a:t>ABS</a:t>
            </a:r>
            <a:r>
              <a:rPr lang="ko-KR" altLang="en-US" sz="1600" dirty="0">
                <a:latin typeface="+mn-ea"/>
              </a:rPr>
              <a:t>는 </a:t>
            </a:r>
            <a:r>
              <a:rPr lang="en-US" altLang="ko-KR" sz="1600" dirty="0">
                <a:latin typeface="+mn-ea"/>
              </a:rPr>
              <a:t>“Anti-lock Brake System”</a:t>
            </a:r>
            <a:r>
              <a:rPr lang="ko-KR" altLang="en-US" sz="1600" dirty="0">
                <a:latin typeface="+mn-ea"/>
              </a:rPr>
              <a:t>의 약자로서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차량이 급제동하거나 선회할 때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브레이크가 잠겨서 미끄러지는 것을 방지하기 위해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브레이크를 초당 수십 번 반복적으로 자동으로 작동시켜서 브레이크 잠김을 방지해 주는 장치입니다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pic>
        <p:nvPicPr>
          <p:cNvPr id="4098" name="Picture 2" descr="http://tago.kr/images/sub/newcar_Dongfeng_Rich6_EV_option_cont_img1.jpg?v=1688304749">
            <a:extLst>
              <a:ext uri="{FF2B5EF4-FFF2-40B4-BE49-F238E27FC236}">
                <a16:creationId xmlns:a16="http://schemas.microsoft.com/office/drawing/2014/main" id="{88107DB1-8FBB-4ACF-A1AD-01225D55C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389" y="2007279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82">
            <a:extLst>
              <a:ext uri="{FF2B5EF4-FFF2-40B4-BE49-F238E27FC236}">
                <a16:creationId xmlns:a16="http://schemas.microsoft.com/office/drawing/2014/main" id="{DA8116BB-6D96-47DB-80D5-84C6E5993E20}"/>
              </a:ext>
            </a:extLst>
          </p:cNvPr>
          <p:cNvGrpSpPr>
            <a:grpSpLocks/>
          </p:cNvGrpSpPr>
          <p:nvPr/>
        </p:nvGrpSpPr>
        <p:grpSpPr bwMode="auto">
          <a:xfrm>
            <a:off x="476286" y="994082"/>
            <a:ext cx="8892529" cy="375992"/>
            <a:chOff x="1436" y="806"/>
            <a:chExt cx="4080" cy="281"/>
          </a:xfrm>
        </p:grpSpPr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B5350B7C-AACE-4F27-8B1C-7BC29326B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" y="832"/>
              <a:ext cx="408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015907" latinLnBrk="0">
                <a:lnSpc>
                  <a:spcPct val="110000"/>
                </a:lnSpc>
                <a:spcAft>
                  <a:spcPct val="10000"/>
                </a:spcAft>
                <a:buClr>
                  <a:srgbClr val="BFBFBF"/>
                </a:buClr>
                <a:buSzPct val="80000"/>
              </a:pP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첨단 운전자 보조 장치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(ADAS)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 기본 장착되어 있습니다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lang="ko-KR" altLang="en-US" sz="22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8" name="Picture 64" descr="지원체계란">
              <a:extLst>
                <a:ext uri="{FF2B5EF4-FFF2-40B4-BE49-F238E27FC236}">
                  <a16:creationId xmlns:a16="http://schemas.microsoft.com/office/drawing/2014/main" id="{E54F9643-77EB-42CA-918C-3D062053B4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59" y="806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67" descr="지원체계란">
              <a:extLst>
                <a:ext uri="{FF2B5EF4-FFF2-40B4-BE49-F238E27FC236}">
                  <a16:creationId xmlns:a16="http://schemas.microsoft.com/office/drawing/2014/main" id="{5EA57A23-F482-43AE-A69A-EB1DC759F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0" y="810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평행 사변형 19">
            <a:extLst>
              <a:ext uri="{FF2B5EF4-FFF2-40B4-BE49-F238E27FC236}">
                <a16:creationId xmlns:a16="http://schemas.microsoft.com/office/drawing/2014/main" id="{BA2C0A12-BDF0-402D-9078-5356634EA03F}"/>
              </a:ext>
            </a:extLst>
          </p:cNvPr>
          <p:cNvSpPr/>
          <p:nvPr/>
        </p:nvSpPr>
        <p:spPr>
          <a:xfrm>
            <a:off x="488504" y="4047009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BOS (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브레이크 오버라이드 시스템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2F7E8DFC-AEDA-4763-B16A-91CF33EBB758}"/>
              </a:ext>
            </a:extLst>
          </p:cNvPr>
          <p:cNvSpPr/>
          <p:nvPr/>
        </p:nvSpPr>
        <p:spPr>
          <a:xfrm>
            <a:off x="1688654" y="4493573"/>
            <a:ext cx="3120330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>
                <a:latin typeface="+mn-ea"/>
              </a:rPr>
              <a:t>BOS</a:t>
            </a:r>
            <a:r>
              <a:rPr lang="ko-KR" altLang="en-US" sz="1600" dirty="0">
                <a:latin typeface="+mn-ea"/>
              </a:rPr>
              <a:t>는 </a:t>
            </a:r>
            <a:r>
              <a:rPr lang="en-US" altLang="ko-KR" sz="1600" dirty="0">
                <a:latin typeface="+mn-ea"/>
              </a:rPr>
              <a:t>“Brake Override System”</a:t>
            </a:r>
            <a:r>
              <a:rPr lang="ko-KR" altLang="en-US" sz="1600" dirty="0">
                <a:latin typeface="+mn-ea"/>
              </a:rPr>
              <a:t>의 약자로서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운전자가 가속페달과 브레이크페달을 동시에 밟을 때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브레이크 신호만을 전달하여 차량을 제동하는 장치입니다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브레이크 오버라이드 시스템</a:t>
            </a:r>
            <a:r>
              <a:rPr lang="en-US" altLang="ko-KR" sz="1600" dirty="0">
                <a:latin typeface="+mn-ea"/>
              </a:rPr>
              <a:t>(BOS)</a:t>
            </a:r>
            <a:r>
              <a:rPr lang="ko-KR" altLang="en-US" sz="1600" dirty="0">
                <a:latin typeface="+mn-ea"/>
              </a:rPr>
              <a:t>은 차량 </a:t>
            </a:r>
            <a:r>
              <a:rPr lang="ko-KR" altLang="en-US" sz="1600" dirty="0" err="1">
                <a:latin typeface="+mn-ea"/>
              </a:rPr>
              <a:t>급발진</a:t>
            </a:r>
            <a:r>
              <a:rPr lang="ko-KR" altLang="en-US" sz="1600" dirty="0">
                <a:latin typeface="+mn-ea"/>
              </a:rPr>
              <a:t> 사고를 막아주는 안전장치입니다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pic>
        <p:nvPicPr>
          <p:cNvPr id="22" name="Picture 6" descr="http://tago.kr/images/sub/newcar_Dongfeng_Rich6_EV_option_cont_img3.jpg?v=1688304749">
            <a:extLst>
              <a:ext uri="{FF2B5EF4-FFF2-40B4-BE49-F238E27FC236}">
                <a16:creationId xmlns:a16="http://schemas.microsoft.com/office/drawing/2014/main" id="{47AABF0F-7505-494C-BC23-E74DA64F8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4605114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평행 사변형 22">
            <a:extLst>
              <a:ext uri="{FF2B5EF4-FFF2-40B4-BE49-F238E27FC236}">
                <a16:creationId xmlns:a16="http://schemas.microsoft.com/office/drawing/2014/main" id="{A9A8CEBD-B7D3-41E0-ACE2-A3C9491768C6}"/>
              </a:ext>
            </a:extLst>
          </p:cNvPr>
          <p:cNvSpPr/>
          <p:nvPr/>
        </p:nvSpPr>
        <p:spPr>
          <a:xfrm>
            <a:off x="5097016" y="4053552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EBD (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전자식 제동력 분배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EFA6B14-D727-43CA-A9FA-A9E9BF66DE47}"/>
              </a:ext>
            </a:extLst>
          </p:cNvPr>
          <p:cNvSpPr/>
          <p:nvPr/>
        </p:nvSpPr>
        <p:spPr>
          <a:xfrm>
            <a:off x="6297166" y="4500116"/>
            <a:ext cx="3120330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>
                <a:latin typeface="+mn-ea"/>
              </a:rPr>
              <a:t>EBD</a:t>
            </a:r>
            <a:r>
              <a:rPr lang="ko-KR" altLang="en-US" sz="1600" dirty="0">
                <a:latin typeface="+mn-ea"/>
              </a:rPr>
              <a:t>는 </a:t>
            </a:r>
            <a:r>
              <a:rPr lang="en-US" altLang="ko-KR" sz="1600" dirty="0">
                <a:latin typeface="+mn-ea"/>
              </a:rPr>
              <a:t>“Electronic Brake force Distribution”</a:t>
            </a:r>
            <a:r>
              <a:rPr lang="ko-KR" altLang="en-US" sz="1600" dirty="0">
                <a:latin typeface="+mn-ea"/>
              </a:rPr>
              <a:t>의 약자로서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승차인원이나 적재하중에 맞춰 앞뒤 바퀴에 적절한 제동력을 자동으로 배분함으로써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안정된 브레이크 성능을 발휘할 수 있게 하는 시스템입니다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pic>
        <p:nvPicPr>
          <p:cNvPr id="27" name="Picture 2" descr="http://tago.kr/images/sub/benz_EQB_cont4_img08.jpg?v=1688785868">
            <a:extLst>
              <a:ext uri="{FF2B5EF4-FFF2-40B4-BE49-F238E27FC236}">
                <a16:creationId xmlns:a16="http://schemas.microsoft.com/office/drawing/2014/main" id="{EB4B6660-FFF6-4472-AF05-91D53F720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6" y="4608863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tago.kr/images/sub/Bongo_III_freeze_EV_cont4_img01.jpg?v=1688788657">
            <a:extLst>
              <a:ext uri="{FF2B5EF4-FFF2-40B4-BE49-F238E27FC236}">
                <a16:creationId xmlns:a16="http://schemas.microsoft.com/office/drawing/2014/main" id="{A00C7C5E-870B-4899-A0D5-D8F4666B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7" y="1990538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9E2982F-B902-4C93-BEF3-10F1CE265C0D}"/>
              </a:ext>
            </a:extLst>
          </p:cNvPr>
          <p:cNvSpPr txBox="1"/>
          <p:nvPr/>
        </p:nvSpPr>
        <p:spPr bwMode="auto">
          <a:xfrm>
            <a:off x="1064568" y="616177"/>
            <a:ext cx="5825892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첨단 운전자 보조 장치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(ADAS)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가 설치되어 있습니다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ko-KR" altLang="en-US" sz="1900" spc="-136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1653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93D84D-8F22-43B4-83E9-9B89C323A072}"/>
              </a:ext>
            </a:extLst>
          </p:cNvPr>
          <p:cNvSpPr txBox="1"/>
          <p:nvPr/>
        </p:nvSpPr>
        <p:spPr>
          <a:xfrm>
            <a:off x="959808" y="80916"/>
            <a:ext cx="4857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 defTabSz="914400">
              <a:defRPr kumimoji="1" sz="1400" b="1" spc="-150">
                <a:ln w="0">
                  <a:solidFill>
                    <a:srgbClr val="0B4355">
                      <a:alpha val="5000"/>
                    </a:srgbClr>
                  </a:solidFill>
                </a:ln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기능</a:t>
            </a:r>
          </a:p>
        </p:txBody>
      </p:sp>
      <p:sp>
        <p:nvSpPr>
          <p:cNvPr id="7" name="평행 사변형 6">
            <a:extLst>
              <a:ext uri="{FF2B5EF4-FFF2-40B4-BE49-F238E27FC236}">
                <a16:creationId xmlns:a16="http://schemas.microsoft.com/office/drawing/2014/main" id="{9B233D9B-5E45-4960-9050-525EF51C155D}"/>
              </a:ext>
            </a:extLst>
          </p:cNvPr>
          <p:cNvSpPr/>
          <p:nvPr/>
        </p:nvSpPr>
        <p:spPr>
          <a:xfrm>
            <a:off x="488504" y="1196752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VDC (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차체 자세 제어장치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F353317-E075-4043-A781-1EA9DFC4C26A}"/>
              </a:ext>
            </a:extLst>
          </p:cNvPr>
          <p:cNvSpPr/>
          <p:nvPr/>
        </p:nvSpPr>
        <p:spPr>
          <a:xfrm>
            <a:off x="1680278" y="1643316"/>
            <a:ext cx="3128706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>
                <a:latin typeface="+mn-ea"/>
              </a:rPr>
              <a:t>VDC</a:t>
            </a:r>
            <a:r>
              <a:rPr lang="ko-KR" altLang="en-US" sz="1600" dirty="0">
                <a:latin typeface="+mn-ea"/>
              </a:rPr>
              <a:t>는 </a:t>
            </a:r>
            <a:r>
              <a:rPr lang="en-US" altLang="ko-KR" sz="1600" dirty="0">
                <a:latin typeface="+mn-ea"/>
              </a:rPr>
              <a:t>“Vehicle Dynamic </a:t>
            </a:r>
          </a:p>
          <a:p>
            <a:pPr algn="just"/>
            <a:r>
              <a:rPr lang="en-US" altLang="ko-KR" sz="1600" dirty="0">
                <a:latin typeface="+mn-ea"/>
              </a:rPr>
              <a:t>Control”</a:t>
            </a:r>
            <a:r>
              <a:rPr lang="ko-KR" altLang="en-US" sz="1600" dirty="0">
                <a:latin typeface="+mn-ea"/>
              </a:rPr>
              <a:t>의 약자로서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급커브길에서 차량의 바퀴 제동이나 모터 출력을 제어하여 차체의 자세를 유지시킴으로써 주행 중인 자동차가 넘어지거나 미끄러지는 것을 방지하는 장치입니다</a:t>
            </a:r>
            <a:r>
              <a:rPr lang="en-US" altLang="ko-KR" sz="1600" dirty="0">
                <a:latin typeface="+mn-ea"/>
              </a:rPr>
              <a:t>. ‘ESC’</a:t>
            </a:r>
            <a:r>
              <a:rPr lang="ko-KR" altLang="en-US" sz="1600" dirty="0">
                <a:latin typeface="+mn-ea"/>
              </a:rPr>
              <a:t>라고도 부릅니다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69002984-1EED-4A50-B338-BF26F91CE96E}"/>
              </a:ext>
            </a:extLst>
          </p:cNvPr>
          <p:cNvSpPr/>
          <p:nvPr/>
        </p:nvSpPr>
        <p:spPr>
          <a:xfrm>
            <a:off x="5113769" y="1196752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HHC (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경사로 밀림 방지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BECCEDC-3ECE-4344-9AFC-C142797A8EA2}"/>
              </a:ext>
            </a:extLst>
          </p:cNvPr>
          <p:cNvSpPr/>
          <p:nvPr/>
        </p:nvSpPr>
        <p:spPr>
          <a:xfrm>
            <a:off x="6393159" y="1643316"/>
            <a:ext cx="3041089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>
                <a:latin typeface="+mn-ea"/>
              </a:rPr>
              <a:t>HHC</a:t>
            </a:r>
            <a:r>
              <a:rPr lang="ko-KR" altLang="en-US" sz="1600" dirty="0">
                <a:latin typeface="+mn-ea"/>
              </a:rPr>
              <a:t>는 </a:t>
            </a:r>
            <a:r>
              <a:rPr lang="en-US" altLang="ko-KR" sz="1600" dirty="0">
                <a:latin typeface="+mn-ea"/>
              </a:rPr>
              <a:t>“Hill Hold Control”</a:t>
            </a:r>
            <a:r>
              <a:rPr lang="ko-KR" altLang="en-US" sz="1600" dirty="0">
                <a:latin typeface="+mn-ea"/>
              </a:rPr>
              <a:t>의 약자로서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경사가 심한 언덕길에서 정차 후 출발할 때 약 </a:t>
            </a:r>
            <a:r>
              <a:rPr lang="en-US" altLang="ko-KR" sz="1600" dirty="0">
                <a:latin typeface="+mn-ea"/>
              </a:rPr>
              <a:t>3</a:t>
            </a:r>
            <a:r>
              <a:rPr lang="ko-KR" altLang="en-US" sz="1600" dirty="0">
                <a:latin typeface="+mn-ea"/>
              </a:rPr>
              <a:t>초간 브레이크가 자동으로 작동해 차량이 뒤로 밀리는 것을 방지하는 기능입니다</a:t>
            </a:r>
            <a:r>
              <a:rPr lang="en-US" altLang="ko-KR" sz="1600" dirty="0">
                <a:latin typeface="+mn-ea"/>
              </a:rPr>
              <a:t>. ‘HSAC’ </a:t>
            </a:r>
            <a:r>
              <a:rPr lang="ko-KR" altLang="en-US" sz="1600" dirty="0">
                <a:latin typeface="+mn-ea"/>
              </a:rPr>
              <a:t>또는 </a:t>
            </a:r>
            <a:r>
              <a:rPr lang="en-US" altLang="ko-KR" sz="1600" dirty="0">
                <a:latin typeface="+mn-ea"/>
              </a:rPr>
              <a:t>‘HAC’</a:t>
            </a:r>
            <a:r>
              <a:rPr lang="ko-KR" altLang="en-US" sz="1600" dirty="0">
                <a:latin typeface="+mn-ea"/>
              </a:rPr>
              <a:t>라고도 부릅니다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6510E1EC-6927-44AE-A5D6-71ABF2F1002D}"/>
              </a:ext>
            </a:extLst>
          </p:cNvPr>
          <p:cNvSpPr/>
          <p:nvPr/>
        </p:nvSpPr>
        <p:spPr>
          <a:xfrm>
            <a:off x="5113769" y="3789040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TPMS (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타이어 공기압 경보 장치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)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FD5C76A-A2FE-4420-90DB-C32D8F7639BB}"/>
              </a:ext>
            </a:extLst>
          </p:cNvPr>
          <p:cNvSpPr/>
          <p:nvPr/>
        </p:nvSpPr>
        <p:spPr>
          <a:xfrm>
            <a:off x="6393159" y="4235604"/>
            <a:ext cx="3041090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+mn-ea"/>
              </a:rPr>
              <a:t>TPMS</a:t>
            </a:r>
            <a:r>
              <a:rPr lang="ko-KR" altLang="en-US" sz="1600" dirty="0">
                <a:latin typeface="+mn-ea"/>
              </a:rPr>
              <a:t>는 </a:t>
            </a:r>
            <a:r>
              <a:rPr lang="en-US" altLang="ko-KR" sz="1600" dirty="0">
                <a:latin typeface="+mn-ea"/>
              </a:rPr>
              <a:t>“Tire Pressure</a:t>
            </a:r>
          </a:p>
          <a:p>
            <a:pPr algn="just"/>
            <a:r>
              <a:rPr lang="en-US" altLang="ko-KR" sz="1600" dirty="0">
                <a:latin typeface="+mn-ea"/>
              </a:rPr>
              <a:t>Monitoring System”</a:t>
            </a:r>
            <a:r>
              <a:rPr lang="ko-KR" altLang="en-US" sz="1600" dirty="0">
                <a:latin typeface="+mn-ea"/>
              </a:rPr>
              <a:t>의 약자로서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자동차 타이어에 부착된 전파식별센서</a:t>
            </a:r>
            <a:r>
              <a:rPr lang="en-US" altLang="ko-KR" sz="1600" dirty="0">
                <a:latin typeface="+mn-ea"/>
              </a:rPr>
              <a:t>(RFID)</a:t>
            </a:r>
            <a:r>
              <a:rPr lang="ko-KR" altLang="en-US" sz="1600" dirty="0">
                <a:latin typeface="+mn-ea"/>
              </a:rPr>
              <a:t>를 이용해 타이어의 공기압과 온도를 감지한 뒤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만약 이상이 있을 경우 운전자에게 자동으로 알려주는 장치입니다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pic>
        <p:nvPicPr>
          <p:cNvPr id="2052" name="Picture 4" descr="http://tago.kr/images/sub/DANIGO3_PICKUP_cont4_img01.jpg?v=1688343863">
            <a:extLst>
              <a:ext uri="{FF2B5EF4-FFF2-40B4-BE49-F238E27FC236}">
                <a16:creationId xmlns:a16="http://schemas.microsoft.com/office/drawing/2014/main" id="{A8916D67-BD1D-4795-B82C-3DC869E6D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1771809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ttp://tago.kr/images/sub/DANIGO3_PICKUP_cont4_img03.jpg?v=1688343863">
            <a:extLst>
              <a:ext uri="{FF2B5EF4-FFF2-40B4-BE49-F238E27FC236}">
                <a16:creationId xmlns:a16="http://schemas.microsoft.com/office/drawing/2014/main" id="{854B9C26-7B36-4CA3-BAE9-E0A2FA822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002" y="4358971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평행 사변형 19">
            <a:extLst>
              <a:ext uri="{FF2B5EF4-FFF2-40B4-BE49-F238E27FC236}">
                <a16:creationId xmlns:a16="http://schemas.microsoft.com/office/drawing/2014/main" id="{81ACA548-F231-4B1C-A70E-98DF50F91502}"/>
              </a:ext>
            </a:extLst>
          </p:cNvPr>
          <p:cNvSpPr/>
          <p:nvPr/>
        </p:nvSpPr>
        <p:spPr>
          <a:xfrm>
            <a:off x="488504" y="3789040"/>
            <a:ext cx="4320480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TCS (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트랙션 컨트롤 시스템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8E56579D-9119-4440-9E27-9AC08374C5B4}"/>
              </a:ext>
            </a:extLst>
          </p:cNvPr>
          <p:cNvSpPr/>
          <p:nvPr/>
        </p:nvSpPr>
        <p:spPr>
          <a:xfrm>
            <a:off x="1767894" y="4235604"/>
            <a:ext cx="3041090" cy="238526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>
                <a:latin typeface="+mn-ea"/>
              </a:rPr>
              <a:t>TCS</a:t>
            </a:r>
            <a:r>
              <a:rPr lang="ko-KR" altLang="en-US" sz="1600" dirty="0">
                <a:latin typeface="+mn-ea"/>
              </a:rPr>
              <a:t>는 </a:t>
            </a:r>
            <a:r>
              <a:rPr lang="en-US" altLang="ko-KR" sz="1600" dirty="0">
                <a:latin typeface="+mn-ea"/>
              </a:rPr>
              <a:t>“Traction</a:t>
            </a:r>
            <a:r>
              <a:rPr lang="ko-KR" altLang="en-US" sz="1600" dirty="0">
                <a:latin typeface="+mn-ea"/>
              </a:rPr>
              <a:t> </a:t>
            </a:r>
            <a:r>
              <a:rPr lang="en-US" altLang="ko-KR" sz="1600" dirty="0">
                <a:latin typeface="+mn-ea"/>
              </a:rPr>
              <a:t>Control</a:t>
            </a:r>
          </a:p>
          <a:p>
            <a:pPr algn="just"/>
            <a:r>
              <a:rPr lang="en-US" altLang="ko-KR" sz="1600" dirty="0">
                <a:latin typeface="+mn-ea"/>
              </a:rPr>
              <a:t>System”</a:t>
            </a:r>
            <a:r>
              <a:rPr lang="ko-KR" altLang="en-US" sz="1600" dirty="0">
                <a:latin typeface="+mn-ea"/>
              </a:rPr>
              <a:t>의 약자로서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눈길 등 미끄러지기 쉬운 도로에서 </a:t>
            </a:r>
            <a:r>
              <a:rPr lang="ko-KR" altLang="en-US" sz="1600" dirty="0" err="1">
                <a:latin typeface="+mn-ea"/>
              </a:rPr>
              <a:t>구동륜이</a:t>
            </a:r>
            <a:r>
              <a:rPr lang="ko-KR" altLang="en-US" sz="1600" dirty="0">
                <a:latin typeface="+mn-ea"/>
              </a:rPr>
              <a:t> 미끄러지는 것을 방지하는 </a:t>
            </a:r>
            <a:r>
              <a:rPr lang="en-US" altLang="ko-KR" sz="1600" dirty="0">
                <a:latin typeface="+mn-ea"/>
              </a:rPr>
              <a:t>‘</a:t>
            </a:r>
            <a:r>
              <a:rPr lang="ko-KR" altLang="en-US" sz="1600" dirty="0">
                <a:latin typeface="+mn-ea"/>
              </a:rPr>
              <a:t>슬리퍼 컨트롤 기능</a:t>
            </a:r>
            <a:r>
              <a:rPr lang="en-US" altLang="ko-KR" sz="1600" dirty="0">
                <a:latin typeface="+mn-ea"/>
              </a:rPr>
              <a:t>‘</a:t>
            </a:r>
            <a:r>
              <a:rPr lang="ko-KR" altLang="en-US" sz="1600" dirty="0">
                <a:latin typeface="+mn-ea"/>
              </a:rPr>
              <a:t>과 일반 포장도로에서 선회 가속 시 </a:t>
            </a:r>
            <a:r>
              <a:rPr lang="ko-KR" altLang="en-US" sz="1600" dirty="0" err="1">
                <a:latin typeface="+mn-ea"/>
              </a:rPr>
              <a:t>액셀의</a:t>
            </a:r>
            <a:r>
              <a:rPr lang="ko-KR" altLang="en-US" sz="1600" dirty="0">
                <a:latin typeface="+mn-ea"/>
              </a:rPr>
              <a:t> 과응답으로 인해 코스에서 이탈하는 것을 방지하는 </a:t>
            </a:r>
            <a:r>
              <a:rPr lang="en-US" altLang="ko-KR" sz="1600" dirty="0">
                <a:latin typeface="+mn-ea"/>
              </a:rPr>
              <a:t>‘</a:t>
            </a:r>
            <a:r>
              <a:rPr lang="ko-KR" altLang="en-US" sz="1600" dirty="0" err="1">
                <a:latin typeface="+mn-ea"/>
              </a:rPr>
              <a:t>트레이스</a:t>
            </a:r>
            <a:r>
              <a:rPr lang="ko-KR" altLang="en-US" sz="1600" dirty="0">
                <a:latin typeface="+mn-ea"/>
              </a:rPr>
              <a:t> 컨트롤 기능</a:t>
            </a:r>
            <a:r>
              <a:rPr lang="en-US" altLang="ko-KR" sz="1600" dirty="0">
                <a:latin typeface="+mn-ea"/>
              </a:rPr>
              <a:t>’</a:t>
            </a:r>
            <a:r>
              <a:rPr lang="ko-KR" altLang="en-US" sz="1600" dirty="0">
                <a:latin typeface="+mn-ea"/>
              </a:rPr>
              <a:t>을 뜻합니다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pic>
        <p:nvPicPr>
          <p:cNvPr id="23" name="Picture 8" descr="http://tago.kr/images/sub/SOUL_EV_cont3_img02.jpg?v=1688315304">
            <a:extLst>
              <a:ext uri="{FF2B5EF4-FFF2-40B4-BE49-F238E27FC236}">
                <a16:creationId xmlns:a16="http://schemas.microsoft.com/office/drawing/2014/main" id="{CE4C3A81-50E8-452A-9351-98D2FF86C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4344351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E2856F-A6E9-42BC-8E83-107301119F9E}"/>
              </a:ext>
            </a:extLst>
          </p:cNvPr>
          <p:cNvSpPr txBox="1"/>
          <p:nvPr/>
        </p:nvSpPr>
        <p:spPr bwMode="auto">
          <a:xfrm>
            <a:off x="1064568" y="616177"/>
            <a:ext cx="5825892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첨단 운전자 보조 장치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(ADAS)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가 설치되어 있습니다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ko-KR" altLang="en-US" sz="1900" spc="-136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2" descr="http://tago.kr/images/sub/newcar_Dongfeng_Rich6_EV_option_cont_img6.jpg?v=1689040627">
            <a:extLst>
              <a:ext uri="{FF2B5EF4-FFF2-40B4-BE49-F238E27FC236}">
                <a16:creationId xmlns:a16="http://schemas.microsoft.com/office/drawing/2014/main" id="{61F8DC4C-8EF9-495E-ABCE-C42790F83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41" y="1766683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003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93D84D-8F22-43B4-83E9-9B89C323A072}"/>
              </a:ext>
            </a:extLst>
          </p:cNvPr>
          <p:cNvSpPr txBox="1"/>
          <p:nvPr/>
        </p:nvSpPr>
        <p:spPr>
          <a:xfrm>
            <a:off x="959808" y="80916"/>
            <a:ext cx="4857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 defTabSz="914400">
              <a:defRPr kumimoji="1" sz="1400" b="1" spc="-150">
                <a:ln w="0">
                  <a:solidFill>
                    <a:srgbClr val="0B4355">
                      <a:alpha val="5000"/>
                    </a:srgbClr>
                  </a:solidFill>
                </a:ln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기능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7E585F-F2F3-437D-9FE3-1C5796A940EF}"/>
              </a:ext>
            </a:extLst>
          </p:cNvPr>
          <p:cNvSpPr txBox="1"/>
          <p:nvPr/>
        </p:nvSpPr>
        <p:spPr bwMode="auto">
          <a:xfrm>
            <a:off x="1064568" y="616177"/>
            <a:ext cx="5825892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동펑 리치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EV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의 우수한 기능</a:t>
            </a: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96213E0E-498F-43E3-8B14-4AC4E3E72EFA}"/>
              </a:ext>
            </a:extLst>
          </p:cNvPr>
          <p:cNvSpPr/>
          <p:nvPr/>
        </p:nvSpPr>
        <p:spPr>
          <a:xfrm>
            <a:off x="704527" y="1196752"/>
            <a:ext cx="8496944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운전석 전동 시트가 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8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가지 방향으로 조절됩니다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.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19" name="평행 사변형 18">
            <a:extLst>
              <a:ext uri="{FF2B5EF4-FFF2-40B4-BE49-F238E27FC236}">
                <a16:creationId xmlns:a16="http://schemas.microsoft.com/office/drawing/2014/main" id="{AA3FD4D6-1264-4488-A7D3-91932FE24BF7}"/>
              </a:ext>
            </a:extLst>
          </p:cNvPr>
          <p:cNvSpPr/>
          <p:nvPr/>
        </p:nvSpPr>
        <p:spPr>
          <a:xfrm>
            <a:off x="704528" y="1700808"/>
            <a:ext cx="8496944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운전석과 조수석에는 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테슬라 모델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3, 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모델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Y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에도 없는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)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 통풍시트가 있습니다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.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20" name="평행 사변형 19">
            <a:extLst>
              <a:ext uri="{FF2B5EF4-FFF2-40B4-BE49-F238E27FC236}">
                <a16:creationId xmlns:a16="http://schemas.microsoft.com/office/drawing/2014/main" id="{4F7CC965-53D6-4BF5-A862-76A606C02832}"/>
              </a:ext>
            </a:extLst>
          </p:cNvPr>
          <p:cNvSpPr/>
          <p:nvPr/>
        </p:nvSpPr>
        <p:spPr>
          <a:xfrm>
            <a:off x="704527" y="2204864"/>
            <a:ext cx="8496944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주행 시 도어 자동 잠금 기능과 </a:t>
            </a:r>
            <a:r>
              <a:rPr lang="ko-KR" altLang="en-US" sz="1600" b="1" dirty="0" err="1">
                <a:solidFill>
                  <a:schemeClr val="bg1"/>
                </a:solidFill>
                <a:latin typeface="맑은 고딕" panose="020B0503020000020004" pitchFamily="50" charset="-127"/>
              </a:rPr>
              <a:t>파워윈도우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 기능이 있습니다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.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21" name="평행 사변형 20">
            <a:extLst>
              <a:ext uri="{FF2B5EF4-FFF2-40B4-BE49-F238E27FC236}">
                <a16:creationId xmlns:a16="http://schemas.microsoft.com/office/drawing/2014/main" id="{C598DCA1-67CC-477A-B19C-69A15CA09187}"/>
              </a:ext>
            </a:extLst>
          </p:cNvPr>
          <p:cNvSpPr/>
          <p:nvPr/>
        </p:nvSpPr>
        <p:spPr>
          <a:xfrm>
            <a:off x="704527" y="2708920"/>
            <a:ext cx="8496944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10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인치 멀티미디어 디스플레이에 터치스크린 기능까지 갖추었습니다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.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22" name="평행 사변형 21">
            <a:extLst>
              <a:ext uri="{FF2B5EF4-FFF2-40B4-BE49-F238E27FC236}">
                <a16:creationId xmlns:a16="http://schemas.microsoft.com/office/drawing/2014/main" id="{82DBFEFC-CBD1-4247-B380-AD3E42EAFEAD}"/>
              </a:ext>
            </a:extLst>
          </p:cNvPr>
          <p:cNvSpPr/>
          <p:nvPr/>
        </p:nvSpPr>
        <p:spPr>
          <a:xfrm>
            <a:off x="704528" y="3212976"/>
            <a:ext cx="8496944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안드로이드 스마트폰과 애플 아이폰 연동 및 </a:t>
            </a:r>
            <a:r>
              <a:rPr lang="ko-KR" altLang="en-US" sz="1600" b="1" dirty="0" err="1">
                <a:solidFill>
                  <a:schemeClr val="bg1"/>
                </a:solidFill>
                <a:latin typeface="맑은 고딕" panose="020B0503020000020004" pitchFamily="50" charset="-127"/>
              </a:rPr>
              <a:t>미러링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 기능이 있습니다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.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23" name="평행 사변형 22">
            <a:extLst>
              <a:ext uri="{FF2B5EF4-FFF2-40B4-BE49-F238E27FC236}">
                <a16:creationId xmlns:a16="http://schemas.microsoft.com/office/drawing/2014/main" id="{DBA1E5DD-66A1-4522-BA6A-7A05F2AF2A01}"/>
              </a:ext>
            </a:extLst>
          </p:cNvPr>
          <p:cNvSpPr/>
          <p:nvPr/>
        </p:nvSpPr>
        <p:spPr>
          <a:xfrm>
            <a:off x="704528" y="4797152"/>
            <a:ext cx="8496944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실외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 V2L 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기능과 경사로 밀림 방지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(HHC)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 기능이 있습니다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.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24" name="평행 사변형 23">
            <a:extLst>
              <a:ext uri="{FF2B5EF4-FFF2-40B4-BE49-F238E27FC236}">
                <a16:creationId xmlns:a16="http://schemas.microsoft.com/office/drawing/2014/main" id="{D491053A-549B-4350-9C7B-E88CB947DEF4}"/>
              </a:ext>
            </a:extLst>
          </p:cNvPr>
          <p:cNvSpPr/>
          <p:nvPr/>
        </p:nvSpPr>
        <p:spPr>
          <a:xfrm>
            <a:off x="704528" y="5323213"/>
            <a:ext cx="8496944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크루즈 컨트롤과 회생제동 단계조절 및 스포츠모드 전환 기능이 있습니다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.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25" name="평행 사변형 24">
            <a:extLst>
              <a:ext uri="{FF2B5EF4-FFF2-40B4-BE49-F238E27FC236}">
                <a16:creationId xmlns:a16="http://schemas.microsoft.com/office/drawing/2014/main" id="{CA85FCAA-5E6D-421B-8CB2-3C1B418DC36F}"/>
              </a:ext>
            </a:extLst>
          </p:cNvPr>
          <p:cNvSpPr/>
          <p:nvPr/>
        </p:nvSpPr>
        <p:spPr>
          <a:xfrm>
            <a:off x="704528" y="5887242"/>
            <a:ext cx="8496944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후방감지센서와 전자식 파킹 브레이크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(EPB)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가 설치되어 있습니다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.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26" name="평행 사변형 25">
            <a:extLst>
              <a:ext uri="{FF2B5EF4-FFF2-40B4-BE49-F238E27FC236}">
                <a16:creationId xmlns:a16="http://schemas.microsoft.com/office/drawing/2014/main" id="{56AC7657-53DD-4615-B6AD-DF6EE629AD22}"/>
              </a:ext>
            </a:extLst>
          </p:cNvPr>
          <p:cNvSpPr/>
          <p:nvPr/>
        </p:nvSpPr>
        <p:spPr>
          <a:xfrm>
            <a:off x="704528" y="4293096"/>
            <a:ext cx="8496944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자동긴급제동장치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(AEB)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와 차체자세제어장치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(ESC)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가 설치되어 있습니다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.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28" name="평행 사변형 27">
            <a:extLst>
              <a:ext uri="{FF2B5EF4-FFF2-40B4-BE49-F238E27FC236}">
                <a16:creationId xmlns:a16="http://schemas.microsoft.com/office/drawing/2014/main" id="{31ED66C1-9600-4528-919C-A1DF7AB3EF50}"/>
              </a:ext>
            </a:extLst>
          </p:cNvPr>
          <p:cNvSpPr/>
          <p:nvPr/>
        </p:nvSpPr>
        <p:spPr>
          <a:xfrm>
            <a:off x="704528" y="3750588"/>
            <a:ext cx="8496944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렉스턴 스포츠 칸은 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400kg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이지만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리치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6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는 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700kg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까지 실을 수 있습니다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.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117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93D84D-8F22-43B4-83E9-9B89C323A072}"/>
              </a:ext>
            </a:extLst>
          </p:cNvPr>
          <p:cNvSpPr txBox="1"/>
          <p:nvPr/>
        </p:nvSpPr>
        <p:spPr>
          <a:xfrm>
            <a:off x="959808" y="80916"/>
            <a:ext cx="4857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 defTabSz="914400">
              <a:defRPr kumimoji="1" sz="1400" b="1" spc="-150">
                <a:ln w="0">
                  <a:solidFill>
                    <a:srgbClr val="0B4355">
                      <a:alpha val="5000"/>
                    </a:srgbClr>
                  </a:solidFill>
                </a:ln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전국 </a:t>
            </a:r>
            <a:r>
              <a:rPr lang="en-US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A/S </a:t>
            </a:r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네트워크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7E585F-F2F3-437D-9FE3-1C5796A940EF}"/>
              </a:ext>
            </a:extLst>
          </p:cNvPr>
          <p:cNvSpPr txBox="1"/>
          <p:nvPr/>
        </p:nvSpPr>
        <p:spPr bwMode="auto">
          <a:xfrm>
            <a:off x="1064568" y="616177"/>
            <a:ext cx="5825892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동펑 리치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EV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전국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A/S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네트워크입니다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ko-KR" altLang="en-US" sz="1900" spc="-136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tago.kr/images/sub/rich6_as_map.jpg">
            <a:extLst>
              <a:ext uri="{FF2B5EF4-FFF2-40B4-BE49-F238E27FC236}">
                <a16:creationId xmlns:a16="http://schemas.microsoft.com/office/drawing/2014/main" id="{B5DAF7F0-0C2F-4897-BE08-B38993E2B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2018878"/>
            <a:ext cx="4362450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82">
            <a:extLst>
              <a:ext uri="{FF2B5EF4-FFF2-40B4-BE49-F238E27FC236}">
                <a16:creationId xmlns:a16="http://schemas.microsoft.com/office/drawing/2014/main" id="{C9BE8DB2-DA9A-47CD-AD3C-1AAABF4D6F77}"/>
              </a:ext>
            </a:extLst>
          </p:cNvPr>
          <p:cNvGrpSpPr>
            <a:grpSpLocks/>
          </p:cNvGrpSpPr>
          <p:nvPr/>
        </p:nvGrpSpPr>
        <p:grpSpPr bwMode="auto">
          <a:xfrm>
            <a:off x="476286" y="994082"/>
            <a:ext cx="8892529" cy="375992"/>
            <a:chOff x="1436" y="806"/>
            <a:chExt cx="4080" cy="281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FC8D786C-F8EB-42E4-8741-645E87894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" y="832"/>
              <a:ext cx="408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015907" latinLnBrk="0">
                <a:lnSpc>
                  <a:spcPct val="110000"/>
                </a:lnSpc>
                <a:spcAft>
                  <a:spcPct val="10000"/>
                </a:spcAft>
                <a:buClr>
                  <a:srgbClr val="BFBFBF"/>
                </a:buClr>
                <a:buSzPct val="80000"/>
              </a:pP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전국 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20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여개 제휴점을 통해 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A/S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를 책임지겠습니다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lang="ko-KR" altLang="en-US" sz="22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8" name="Picture 64" descr="지원체계란">
              <a:extLst>
                <a:ext uri="{FF2B5EF4-FFF2-40B4-BE49-F238E27FC236}">
                  <a16:creationId xmlns:a16="http://schemas.microsoft.com/office/drawing/2014/main" id="{78FD6D41-7219-454C-8547-CF76298A35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37" y="806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67" descr="지원체계란">
              <a:extLst>
                <a:ext uri="{FF2B5EF4-FFF2-40B4-BE49-F238E27FC236}">
                  <a16:creationId xmlns:a16="http://schemas.microsoft.com/office/drawing/2014/main" id="{2E1BB789-03A0-494F-87A8-FFDA872501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45" y="810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직사각형 2">
            <a:extLst>
              <a:ext uri="{FF2B5EF4-FFF2-40B4-BE49-F238E27FC236}">
                <a16:creationId xmlns:a16="http://schemas.microsoft.com/office/drawing/2014/main" id="{201C36CC-527D-46FE-9A9C-13F5950703F5}"/>
              </a:ext>
            </a:extLst>
          </p:cNvPr>
          <p:cNvSpPr/>
          <p:nvPr/>
        </p:nvSpPr>
        <p:spPr>
          <a:xfrm>
            <a:off x="491649" y="1628800"/>
            <a:ext cx="4359305" cy="3822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b="1" dirty="0">
                <a:solidFill>
                  <a:srgbClr val="000000"/>
                </a:solidFill>
                <a:latin typeface="inherit"/>
              </a:rPr>
              <a:t>동펑 리치</a:t>
            </a:r>
            <a:r>
              <a:rPr lang="en-US" altLang="ko-KR" b="1" dirty="0">
                <a:solidFill>
                  <a:srgbClr val="000000"/>
                </a:solidFill>
                <a:latin typeface="inherit"/>
              </a:rPr>
              <a:t>6 EV (</a:t>
            </a:r>
            <a:r>
              <a:rPr lang="ko-KR" altLang="en-US" b="1" dirty="0">
                <a:solidFill>
                  <a:srgbClr val="000000"/>
                </a:solidFill>
                <a:latin typeface="inherit"/>
              </a:rPr>
              <a:t>젤라 </a:t>
            </a:r>
            <a:r>
              <a:rPr lang="en-US" altLang="ko-KR" b="1" dirty="0">
                <a:solidFill>
                  <a:srgbClr val="000000"/>
                </a:solidFill>
                <a:latin typeface="inherit"/>
              </a:rPr>
              <a:t>P200) </a:t>
            </a:r>
            <a:r>
              <a:rPr lang="ko-KR" altLang="en-US" b="1" dirty="0">
                <a:solidFill>
                  <a:srgbClr val="000000"/>
                </a:solidFill>
                <a:latin typeface="inherit"/>
              </a:rPr>
              <a:t>지정정비업체</a:t>
            </a:r>
            <a:endParaRPr lang="ko-KR" altLang="en-US" b="0" i="0" u="none" strike="noStrike" dirty="0">
              <a:solidFill>
                <a:srgbClr val="000000"/>
              </a:solidFill>
              <a:effectLst/>
              <a:latin typeface="Noto Sans KR"/>
            </a:endParaRPr>
          </a:p>
        </p:txBody>
      </p:sp>
      <p:sp>
        <p:nvSpPr>
          <p:cNvPr id="11" name="평행 사변형 10">
            <a:extLst>
              <a:ext uri="{FF2B5EF4-FFF2-40B4-BE49-F238E27FC236}">
                <a16:creationId xmlns:a16="http://schemas.microsoft.com/office/drawing/2014/main" id="{694C24FF-09AA-4DCE-BC44-245977746675}"/>
              </a:ext>
            </a:extLst>
          </p:cNvPr>
          <p:cNvSpPr/>
          <p:nvPr/>
        </p:nvSpPr>
        <p:spPr>
          <a:xfrm>
            <a:off x="5169024" y="1613358"/>
            <a:ext cx="2232248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전국 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A/S 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네트워크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0CA2C8-089A-4C5F-92AD-43FBE3EDFC1A}"/>
              </a:ext>
            </a:extLst>
          </p:cNvPr>
          <p:cNvSpPr txBox="1"/>
          <p:nvPr/>
        </p:nvSpPr>
        <p:spPr>
          <a:xfrm>
            <a:off x="6744105" y="2095752"/>
            <a:ext cx="1746232" cy="3784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lIns="0" tIns="36000" rIns="0" bIns="36000" rtlCol="0" anchor="ctr">
            <a:noAutofit/>
          </a:bodyPr>
          <a:lstStyle/>
          <a:p>
            <a:pPr algn="ctr"/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㈜타고모빌리티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D78D82-D285-4CB6-A18C-9DFAD4DBDA09}"/>
              </a:ext>
            </a:extLst>
          </p:cNvPr>
          <p:cNvSpPr txBox="1"/>
          <p:nvPr/>
        </p:nvSpPr>
        <p:spPr>
          <a:xfrm>
            <a:off x="5824797" y="3197779"/>
            <a:ext cx="3584847" cy="504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lIns="0" tIns="36000" rIns="0" bIns="36000" rtlCol="0" anchor="ctr">
            <a:noAutofit/>
          </a:bodyPr>
          <a:lstStyle/>
          <a:p>
            <a:pPr algn="ctr"/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전국 </a:t>
            </a: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</a:t>
            </a:r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여개 네트워크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45F9D5-AF05-4946-8F4C-6F8664E4AF39}"/>
              </a:ext>
            </a:extLst>
          </p:cNvPr>
          <p:cNvSpPr txBox="1"/>
          <p:nvPr/>
        </p:nvSpPr>
        <p:spPr>
          <a:xfrm>
            <a:off x="5176876" y="2549707"/>
            <a:ext cx="1288292" cy="5040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lIns="0" tIns="36000" rIns="0" bIns="36000" rtlCol="0" anchor="ctr">
            <a:noAutofit/>
          </a:bodyPr>
          <a:lstStyle/>
          <a:p>
            <a:pPr algn="ctr"/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㈜</a:t>
            </a:r>
            <a:r>
              <a:rPr lang="ko-KR" altLang="en-US" sz="1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리바이브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인더스트리</a:t>
            </a: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E5BA1D10-45F9-40DA-8F4B-9F704110A144}"/>
              </a:ext>
            </a:extLst>
          </p:cNvPr>
          <p:cNvCxnSpPr>
            <a:cxnSpLocks/>
            <a:stCxn id="12" idx="2"/>
            <a:endCxn id="14" idx="0"/>
          </p:cNvCxnSpPr>
          <p:nvPr/>
        </p:nvCxnSpPr>
        <p:spPr>
          <a:xfrm>
            <a:off x="7617221" y="2474194"/>
            <a:ext cx="0" cy="7235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27329F7C-E812-4909-8E23-5EA83963D699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6465168" y="2801735"/>
            <a:ext cx="11520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평행 사변형 34">
            <a:extLst>
              <a:ext uri="{FF2B5EF4-FFF2-40B4-BE49-F238E27FC236}">
                <a16:creationId xmlns:a16="http://schemas.microsoft.com/office/drawing/2014/main" id="{14869B60-136B-4386-9449-E4258EDB76F0}"/>
              </a:ext>
            </a:extLst>
          </p:cNvPr>
          <p:cNvSpPr/>
          <p:nvPr/>
        </p:nvSpPr>
        <p:spPr>
          <a:xfrm>
            <a:off x="5229901" y="4951138"/>
            <a:ext cx="2232248" cy="35007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리콜 대응 방안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FF9B86-1CD9-4EA1-99C5-381AD76A4857}"/>
              </a:ext>
            </a:extLst>
          </p:cNvPr>
          <p:cNvSpPr txBox="1"/>
          <p:nvPr/>
        </p:nvSpPr>
        <p:spPr>
          <a:xfrm>
            <a:off x="5176876" y="3845851"/>
            <a:ext cx="4362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 algn="just"/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㈜</a:t>
            </a:r>
            <a:r>
              <a:rPr lang="ko-KR" altLang="en-US" sz="1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리바이브인더스트리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는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경기도 용인시에 위치한 전기차 전문 특장업체로서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전국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A/S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및 긴급출동 업무를 담당합니다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EA8916-1652-4230-BA39-F0D9040C713F}"/>
              </a:ext>
            </a:extLst>
          </p:cNvPr>
          <p:cNvSpPr txBox="1"/>
          <p:nvPr/>
        </p:nvSpPr>
        <p:spPr>
          <a:xfrm>
            <a:off x="5229901" y="5426311"/>
            <a:ext cx="1746232" cy="3784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lIns="0" tIns="36000" rIns="0" bIns="36000" rtlCol="0" anchor="ctr">
            <a:noAutofit/>
          </a:bodyPr>
          <a:lstStyle/>
          <a:p>
            <a:pPr algn="ctr"/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㈜에스에스라이트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CB8C8A-E8DB-4DB5-9C6C-3D3E26E825D8}"/>
              </a:ext>
            </a:extLst>
          </p:cNvPr>
          <p:cNvSpPr txBox="1"/>
          <p:nvPr/>
        </p:nvSpPr>
        <p:spPr>
          <a:xfrm>
            <a:off x="7041194" y="5426311"/>
            <a:ext cx="249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국토교통부의 리콜 대응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CFB3731-0015-4AFA-86A7-B25143F0B4BD}"/>
              </a:ext>
            </a:extLst>
          </p:cNvPr>
          <p:cNvSpPr txBox="1"/>
          <p:nvPr/>
        </p:nvSpPr>
        <p:spPr>
          <a:xfrm>
            <a:off x="5226920" y="5964477"/>
            <a:ext cx="1746232" cy="3784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lIns="0" tIns="36000" rIns="0" bIns="36000" rtlCol="0" anchor="ctr">
            <a:noAutofit/>
          </a:bodyPr>
          <a:lstStyle/>
          <a:p>
            <a:pPr algn="ctr"/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정저우닛산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294624-3234-4418-A104-252761949E0C}"/>
              </a:ext>
            </a:extLst>
          </p:cNvPr>
          <p:cNvSpPr txBox="1"/>
          <p:nvPr/>
        </p:nvSpPr>
        <p:spPr>
          <a:xfrm>
            <a:off x="7038213" y="5964477"/>
            <a:ext cx="249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최초 제작자로서 책임</a:t>
            </a:r>
          </a:p>
        </p:txBody>
      </p:sp>
    </p:spTree>
    <p:extLst>
      <p:ext uri="{BB962C8B-B14F-4D97-AF65-F5344CB8AC3E}">
        <p14:creationId xmlns:p14="http://schemas.microsoft.com/office/powerpoint/2010/main" val="2392062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6308FFD-E1D1-45DA-A3C2-9AA802A5A853}"/>
              </a:ext>
            </a:extLst>
          </p:cNvPr>
          <p:cNvSpPr txBox="1"/>
          <p:nvPr/>
        </p:nvSpPr>
        <p:spPr>
          <a:xfrm>
            <a:off x="2072680" y="663365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spc="-150" dirty="0">
                <a:latin typeface="맑은 고딕" panose="020B0503020000020004" pitchFamily="50" charset="-127"/>
              </a:rPr>
              <a:t>동펑 리치</a:t>
            </a:r>
            <a:r>
              <a:rPr lang="en-US" altLang="ko-KR" sz="2800" b="1" spc="-150" dirty="0">
                <a:latin typeface="맑은 고딕" panose="020B0503020000020004" pitchFamily="50" charset="-127"/>
              </a:rPr>
              <a:t>6 EV </a:t>
            </a:r>
            <a:r>
              <a:rPr lang="ko-KR" altLang="en-US" sz="2800" b="1" spc="-150" dirty="0">
                <a:latin typeface="맑은 고딕" panose="020B0503020000020004" pitchFamily="50" charset="-127"/>
              </a:rPr>
              <a:t>전기픽업트럭 소개</a:t>
            </a:r>
            <a:endParaRPr lang="ko-KR" altLang="en-US" sz="28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AD57BD-CAD4-483F-BC2D-D834C96B81EB}"/>
              </a:ext>
            </a:extLst>
          </p:cNvPr>
          <p:cNvSpPr txBox="1"/>
          <p:nvPr/>
        </p:nvSpPr>
        <p:spPr bwMode="auto">
          <a:xfrm>
            <a:off x="128464" y="3874982"/>
            <a:ext cx="1882713" cy="307777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 defTabSz="888038" fontAlgn="ctr" latinLnBrk="0">
              <a:defRPr/>
            </a:pPr>
            <a:r>
              <a:rPr lang="ko-KR" altLang="en-US" sz="2000" b="1" spc="-15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000" b="1" spc="-15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 </a:t>
            </a:r>
            <a:r>
              <a:rPr lang="ko-KR" altLang="en-US" sz="2000" b="1" spc="-15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개요</a:t>
            </a:r>
            <a:endParaRPr lang="ko-KR" altLang="en-US" sz="2000" b="1" spc="-150" dirty="0">
              <a:solidFill>
                <a:prstClr val="white"/>
              </a:solidFill>
              <a:latin typeface="Rix고딕 EB" panose="02020603020101020101" pitchFamily="18" charset="-127"/>
              <a:ea typeface="Rix고딕 EB" panose="02020603020101020101" pitchFamily="18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DA2F05-BBD9-4651-B77A-C3641A2C1F75}"/>
              </a:ext>
            </a:extLst>
          </p:cNvPr>
          <p:cNvSpPr txBox="1"/>
          <p:nvPr/>
        </p:nvSpPr>
        <p:spPr bwMode="auto">
          <a:xfrm>
            <a:off x="2072680" y="3879336"/>
            <a:ext cx="1872207" cy="307777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 defTabSz="888038" fontAlgn="ctr" latinLnBrk="0">
              <a:defRPr/>
            </a:pPr>
            <a:r>
              <a:rPr lang="ko-KR" altLang="en-US" sz="2000" b="1" spc="-15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000" b="1" spc="-15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 </a:t>
            </a:r>
            <a:r>
              <a:rPr lang="ko-KR" altLang="en-US" sz="2000" b="1" spc="-15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기능</a:t>
            </a:r>
            <a:endParaRPr lang="ko-KR" altLang="en-US" sz="2000" b="1" spc="-150" dirty="0">
              <a:solidFill>
                <a:prstClr val="white"/>
              </a:solidFill>
              <a:latin typeface="Rix고딕 EB" panose="02020603020101020101" pitchFamily="18" charset="-127"/>
              <a:ea typeface="Rix고딕 EB" panose="02020603020101020101" pitchFamily="18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CC0FAE-F504-45F2-A7C0-73E007E58EB1}"/>
              </a:ext>
            </a:extLst>
          </p:cNvPr>
          <p:cNvSpPr txBox="1"/>
          <p:nvPr/>
        </p:nvSpPr>
        <p:spPr bwMode="auto">
          <a:xfrm>
            <a:off x="4016896" y="3859307"/>
            <a:ext cx="1872207" cy="307777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 defTabSz="888038" fontAlgn="ctr" latinLnBrk="0">
              <a:defRPr/>
            </a:pPr>
            <a:r>
              <a:rPr lang="ko-KR" altLang="en-US" sz="2000" b="1" spc="-15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000" b="1" spc="-15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 </a:t>
            </a:r>
            <a:r>
              <a:rPr lang="ko-KR" altLang="en-US" sz="2000" b="1" spc="-15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장점</a:t>
            </a:r>
            <a:endParaRPr lang="ko-KR" altLang="en-US" sz="2000" b="1" spc="-150" dirty="0">
              <a:solidFill>
                <a:prstClr val="white"/>
              </a:solidFill>
              <a:latin typeface="Rix고딕 EB" panose="02020603020101020101" pitchFamily="18" charset="-127"/>
              <a:ea typeface="Rix고딕 EB" panose="02020603020101020101" pitchFamily="18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B4C837-44D6-425F-BF14-F4B95AEFA5D6}"/>
              </a:ext>
            </a:extLst>
          </p:cNvPr>
          <p:cNvSpPr txBox="1"/>
          <p:nvPr/>
        </p:nvSpPr>
        <p:spPr bwMode="auto">
          <a:xfrm>
            <a:off x="5961113" y="3859308"/>
            <a:ext cx="1933710" cy="307777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defTabSz="888038" fontAlgn="ctr" latinLnBrk="0">
              <a:defRPr/>
            </a:pPr>
            <a:r>
              <a:rPr lang="ko-KR" altLang="en-US" sz="2000" b="1" spc="-180" dirty="0">
                <a:solidFill>
                  <a:prstClr val="white"/>
                </a:solidFill>
                <a:latin typeface="+mn-ea"/>
              </a:rPr>
              <a:t>동펑 리치</a:t>
            </a:r>
            <a:r>
              <a:rPr lang="en-US" altLang="ko-KR" sz="2000" b="1" spc="-180" dirty="0">
                <a:solidFill>
                  <a:prstClr val="white"/>
                </a:solidFill>
                <a:latin typeface="+mn-ea"/>
              </a:rPr>
              <a:t>6 </a:t>
            </a:r>
            <a:r>
              <a:rPr lang="ko-KR" altLang="en-US" sz="2000" b="1" spc="-180" dirty="0">
                <a:solidFill>
                  <a:prstClr val="white"/>
                </a:solidFill>
                <a:latin typeface="+mn-ea"/>
              </a:rPr>
              <a:t>이야기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39A0CC-0417-459A-A5D9-A640954982FE}"/>
              </a:ext>
            </a:extLst>
          </p:cNvPr>
          <p:cNvSpPr txBox="1"/>
          <p:nvPr/>
        </p:nvSpPr>
        <p:spPr bwMode="auto">
          <a:xfrm>
            <a:off x="4088903" y="4362076"/>
            <a:ext cx="1728192" cy="1384995"/>
          </a:xfrm>
          <a:prstGeom prst="rect">
            <a:avLst/>
          </a:prstGeom>
          <a:noFill/>
          <a:effectLst/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defPPr>
              <a:defRPr lang="ko-KR"/>
            </a:defPPr>
            <a:lvl1pPr marL="180975" marR="0" lvl="0" indent="-180975" defTabSz="888038" fontAlgn="ctr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1400" spc="-7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b="1" dirty="0"/>
              <a:t>동펑 리치</a:t>
            </a:r>
            <a:r>
              <a:rPr lang="en-US" altLang="ko-KR" b="1" dirty="0"/>
              <a:t>6 EV </a:t>
            </a:r>
            <a:r>
              <a:rPr lang="ko-KR" altLang="en-US" b="1" dirty="0"/>
              <a:t>장점</a:t>
            </a:r>
            <a:endParaRPr lang="en-US" altLang="ko-KR" b="1" dirty="0"/>
          </a:p>
          <a:p>
            <a:r>
              <a:rPr lang="ko-KR" altLang="en-US" b="1" dirty="0"/>
              <a:t>승용차</a:t>
            </a:r>
            <a:r>
              <a:rPr lang="en-US" altLang="ko-KR" b="1" dirty="0"/>
              <a:t>+</a:t>
            </a:r>
            <a:r>
              <a:rPr lang="ko-KR" altLang="en-US" b="1" dirty="0"/>
              <a:t>화물차</a:t>
            </a:r>
            <a:endParaRPr lang="en-US" altLang="ko-KR" b="1" dirty="0"/>
          </a:p>
          <a:p>
            <a:r>
              <a:rPr lang="ko-KR" altLang="en-US" b="1" dirty="0"/>
              <a:t>전기차 보조금</a:t>
            </a:r>
            <a:endParaRPr lang="en-US" altLang="ko-KR" b="1" dirty="0"/>
          </a:p>
          <a:p>
            <a:r>
              <a:rPr lang="ko-KR" altLang="en-US" b="1" dirty="0"/>
              <a:t>소상공인 혜택</a:t>
            </a:r>
            <a:endParaRPr lang="en-US" altLang="ko-KR" b="1" dirty="0"/>
          </a:p>
          <a:p>
            <a:r>
              <a:rPr lang="ko-KR" altLang="en-US" b="1" dirty="0"/>
              <a:t>충전기 무상 설치</a:t>
            </a:r>
            <a:endParaRPr lang="en-US" altLang="ko-KR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271E1B-5BD2-4729-986F-DA747361D4ED}"/>
              </a:ext>
            </a:extLst>
          </p:cNvPr>
          <p:cNvSpPr txBox="1"/>
          <p:nvPr/>
        </p:nvSpPr>
        <p:spPr bwMode="auto">
          <a:xfrm>
            <a:off x="272480" y="4363365"/>
            <a:ext cx="1728192" cy="800219"/>
          </a:xfrm>
          <a:prstGeom prst="rect">
            <a:avLst/>
          </a:prstGeom>
          <a:noFill/>
          <a:effectLst/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marL="180975" indent="-180975" defTabSz="888038" fontAlgn="ctr" latinLnBrk="0">
              <a:spcAft>
                <a:spcPts val="600"/>
              </a:spcAft>
              <a:buFont typeface="+mj-lt"/>
              <a:buAutoNum type="arabicPeriod"/>
              <a:defRPr/>
            </a:pPr>
            <a:r>
              <a:rPr lang="ko-KR" altLang="en-US" sz="1400" b="1" spc="-1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1400" b="1" spc="-1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1400" b="1" spc="-1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개요</a:t>
            </a:r>
            <a:endParaRPr lang="en-US" altLang="ko-KR" sz="1400" b="1" spc="-10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80975" indent="-180975" defTabSz="888038" fontAlgn="ctr" latinLnBrk="0">
              <a:spcAft>
                <a:spcPts val="600"/>
              </a:spcAft>
              <a:buFont typeface="+mj-lt"/>
              <a:buAutoNum type="arabicPeriod"/>
              <a:defRPr/>
            </a:pPr>
            <a:r>
              <a:rPr lang="ko-KR" altLang="en-US" sz="1400" b="1" spc="-1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1400" b="1" spc="-1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1400" b="1" spc="-1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사진</a:t>
            </a:r>
            <a:endParaRPr lang="en-US" altLang="ko-KR" sz="1400" b="1" spc="-10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80975" indent="-180975" defTabSz="888038" fontAlgn="ctr" latinLnBrk="0">
              <a:spcAft>
                <a:spcPts val="600"/>
              </a:spcAft>
              <a:buFont typeface="+mj-lt"/>
              <a:buAutoNum type="arabicPeriod"/>
              <a:defRPr/>
            </a:pPr>
            <a:r>
              <a:rPr lang="ko-KR" altLang="en-US" sz="1400" b="1" spc="-1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1400" b="1" spc="-1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1400" b="1" spc="-1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제원</a:t>
            </a:r>
            <a:endParaRPr lang="en-US" altLang="ko-KR" sz="1400" b="1" spc="-10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91D252-DB56-45BA-B77F-07296C4BD883}"/>
              </a:ext>
            </a:extLst>
          </p:cNvPr>
          <p:cNvSpPr txBox="1"/>
          <p:nvPr/>
        </p:nvSpPr>
        <p:spPr bwMode="auto">
          <a:xfrm>
            <a:off x="2160015" y="4352617"/>
            <a:ext cx="1928889" cy="1523494"/>
          </a:xfrm>
          <a:prstGeom prst="rect">
            <a:avLst/>
          </a:prstGeom>
          <a:noFill/>
          <a:effectLst/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defPPr>
              <a:defRPr lang="ko-KR"/>
            </a:defPPr>
            <a:lvl1pPr marL="180975" marR="0" lvl="0" indent="-180975" defTabSz="888038" fontAlgn="ctr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1400" spc="-7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b="1" spc="-100" dirty="0"/>
              <a:t>승용차처럼 편안한 기능</a:t>
            </a:r>
            <a:endParaRPr lang="en-US" altLang="ko-KR" b="1" spc="-100" dirty="0"/>
          </a:p>
          <a:p>
            <a:r>
              <a:rPr lang="ko-KR" altLang="en-US" b="1" spc="-100" dirty="0"/>
              <a:t>우수한 성능</a:t>
            </a:r>
            <a:endParaRPr lang="en-US" altLang="ko-KR" b="1" spc="-100" dirty="0"/>
          </a:p>
          <a:p>
            <a:r>
              <a:rPr lang="ko-KR" altLang="en-US" b="1" spc="-100" dirty="0"/>
              <a:t>첨단운전자보조장치 </a:t>
            </a:r>
            <a:r>
              <a:rPr lang="en-US" altLang="ko-KR" b="1" spc="-100" dirty="0"/>
              <a:t>(ADAS)</a:t>
            </a:r>
          </a:p>
          <a:p>
            <a:r>
              <a:rPr lang="ko-KR" altLang="en-US" b="1" spc="-100" dirty="0"/>
              <a:t>전국</a:t>
            </a:r>
            <a:r>
              <a:rPr lang="en-US" altLang="ko-KR" b="1" spc="-100" dirty="0"/>
              <a:t> A/S </a:t>
            </a:r>
            <a:r>
              <a:rPr lang="ko-KR" altLang="en-US" b="1" spc="-100" dirty="0"/>
              <a:t>네트워크</a:t>
            </a:r>
            <a:endParaRPr lang="en-US" altLang="ko-KR" b="1" spc="-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09B104-5373-471A-8D4B-2DFE21947D59}"/>
              </a:ext>
            </a:extLst>
          </p:cNvPr>
          <p:cNvSpPr txBox="1"/>
          <p:nvPr/>
        </p:nvSpPr>
        <p:spPr bwMode="auto">
          <a:xfrm>
            <a:off x="6106399" y="4332587"/>
            <a:ext cx="1654913" cy="215444"/>
          </a:xfrm>
          <a:prstGeom prst="rect">
            <a:avLst/>
          </a:prstGeom>
          <a:noFill/>
          <a:effectLst/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defPPr>
              <a:defRPr lang="ko-KR"/>
            </a:defPPr>
            <a:lvl1pPr marL="180975" marR="0" lvl="0" indent="-180975" defTabSz="888038" fontAlgn="ctr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1400" spc="-7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b="1" dirty="0"/>
              <a:t>동펑 리치</a:t>
            </a:r>
            <a:r>
              <a:rPr lang="en-US" altLang="ko-KR" b="1" dirty="0"/>
              <a:t>6 EV </a:t>
            </a:r>
            <a:r>
              <a:rPr lang="ko-KR" altLang="en-US" b="1" dirty="0"/>
              <a:t>역사</a:t>
            </a:r>
            <a:endParaRPr lang="en-US" altLang="ko-KR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5F16AB-D595-4C7F-ACB7-F31056838F32}"/>
              </a:ext>
            </a:extLst>
          </p:cNvPr>
          <p:cNvSpPr txBox="1"/>
          <p:nvPr/>
        </p:nvSpPr>
        <p:spPr bwMode="auto">
          <a:xfrm>
            <a:off x="7905328" y="3859307"/>
            <a:ext cx="1872207" cy="307777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 defTabSz="888038" fontAlgn="ctr" latinLnBrk="0">
              <a:defRPr/>
            </a:pPr>
            <a:r>
              <a:rPr lang="ko-KR" altLang="en-US" sz="2000" b="1" spc="-25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타고모빌리티 소개</a:t>
            </a:r>
            <a:endParaRPr lang="ko-KR" altLang="en-US" sz="2000" b="1" spc="-250" dirty="0">
              <a:solidFill>
                <a:prstClr val="white"/>
              </a:solidFill>
              <a:latin typeface="Rix고딕 EB" panose="02020603020101020101" pitchFamily="18" charset="-127"/>
              <a:ea typeface="Rix고딕 EB" panose="0202060302010102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6D636E-D140-44B2-8CC3-F89DA25F4E83}"/>
              </a:ext>
            </a:extLst>
          </p:cNvPr>
          <p:cNvSpPr txBox="1"/>
          <p:nvPr/>
        </p:nvSpPr>
        <p:spPr bwMode="auto">
          <a:xfrm>
            <a:off x="7977336" y="4362076"/>
            <a:ext cx="1728192" cy="507831"/>
          </a:xfrm>
          <a:prstGeom prst="rect">
            <a:avLst/>
          </a:prstGeom>
          <a:noFill/>
          <a:effectLst/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defPPr>
              <a:defRPr lang="ko-KR"/>
            </a:defPPr>
            <a:lvl1pPr marL="180975" marR="0" lvl="0" indent="-180975" defTabSz="888038" fontAlgn="ctr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1400" spc="-7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b="1" dirty="0"/>
              <a:t>타고 회사 개요</a:t>
            </a:r>
            <a:endParaRPr lang="en-US" altLang="ko-KR" b="1" dirty="0"/>
          </a:p>
          <a:p>
            <a:r>
              <a:rPr lang="ko-KR" altLang="en-US" b="1" dirty="0"/>
              <a:t>타고 제휴사</a:t>
            </a:r>
            <a:endParaRPr lang="en-US" altLang="ko-KR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2B3EA5-142A-470D-83FC-57BCBC2DDCDC}"/>
              </a:ext>
            </a:extLst>
          </p:cNvPr>
          <p:cNvSpPr txBox="1"/>
          <p:nvPr/>
        </p:nvSpPr>
        <p:spPr bwMode="auto">
          <a:xfrm>
            <a:off x="2041964" y="3108449"/>
            <a:ext cx="663430" cy="615553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 defTabSz="888038" fontAlgn="ctr" latinLnBrk="0">
              <a:defRPr/>
            </a:pPr>
            <a:r>
              <a:rPr lang="en-US" altLang="ko-KR" sz="4000" b="1" spc="-150" dirty="0">
                <a:solidFill>
                  <a:srgbClr val="0151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ko-KR" altLang="en-US" sz="4000" b="1" spc="-150" dirty="0">
              <a:solidFill>
                <a:srgbClr val="0151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A48721-08D6-4681-BE9F-49C18467181A}"/>
              </a:ext>
            </a:extLst>
          </p:cNvPr>
          <p:cNvSpPr txBox="1"/>
          <p:nvPr/>
        </p:nvSpPr>
        <p:spPr bwMode="auto">
          <a:xfrm>
            <a:off x="4058188" y="3108449"/>
            <a:ext cx="663430" cy="615553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 defTabSz="888038" fontAlgn="ctr" latinLnBrk="0">
              <a:defRPr/>
            </a:pPr>
            <a:r>
              <a:rPr lang="en-US" altLang="ko-KR" sz="4000" b="1" spc="-150" dirty="0">
                <a:solidFill>
                  <a:srgbClr val="0151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ko-KR" altLang="en-US" sz="4000" b="1" spc="-150" dirty="0">
              <a:solidFill>
                <a:srgbClr val="0151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45E53E-4B48-4545-A54B-0B7D8856AA92}"/>
              </a:ext>
            </a:extLst>
          </p:cNvPr>
          <p:cNvSpPr txBox="1"/>
          <p:nvPr/>
        </p:nvSpPr>
        <p:spPr bwMode="auto">
          <a:xfrm>
            <a:off x="6002404" y="3068960"/>
            <a:ext cx="663430" cy="615553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 defTabSz="888038" fontAlgn="ctr" latinLnBrk="0">
              <a:defRPr/>
            </a:pPr>
            <a:r>
              <a:rPr lang="en-US" altLang="ko-KR" sz="4000" b="1" spc="-150" dirty="0">
                <a:solidFill>
                  <a:srgbClr val="0151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ko-KR" altLang="en-US" sz="4000" b="1" spc="-150" dirty="0">
              <a:solidFill>
                <a:srgbClr val="0151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725339-3758-4974-9BA5-F85E44838F90}"/>
              </a:ext>
            </a:extLst>
          </p:cNvPr>
          <p:cNvSpPr txBox="1"/>
          <p:nvPr/>
        </p:nvSpPr>
        <p:spPr bwMode="auto">
          <a:xfrm>
            <a:off x="7889970" y="3068960"/>
            <a:ext cx="663430" cy="615553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 defTabSz="888038" fontAlgn="ctr" latinLnBrk="0">
              <a:defRPr/>
            </a:pPr>
            <a:r>
              <a:rPr lang="en-US" altLang="ko-KR" sz="4000" b="1" spc="-150" dirty="0">
                <a:solidFill>
                  <a:srgbClr val="0151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ko-KR" altLang="en-US" sz="4000" b="1" spc="-150" dirty="0">
              <a:solidFill>
                <a:srgbClr val="0151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457287-BED9-4D34-B6C2-31586FDF281D}"/>
              </a:ext>
            </a:extLst>
          </p:cNvPr>
          <p:cNvSpPr txBox="1"/>
          <p:nvPr/>
        </p:nvSpPr>
        <p:spPr bwMode="auto">
          <a:xfrm>
            <a:off x="128658" y="3088704"/>
            <a:ext cx="488504" cy="615553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 defTabSz="888038" fontAlgn="ctr" latinLnBrk="0">
              <a:defRPr/>
            </a:pPr>
            <a:r>
              <a:rPr lang="en-US" altLang="ko-KR" sz="4000" b="1" spc="-150" dirty="0">
                <a:solidFill>
                  <a:srgbClr val="0151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ko-KR" altLang="en-US" sz="4000" b="1" spc="-150" dirty="0">
              <a:solidFill>
                <a:srgbClr val="0151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736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93D84D-8F22-43B4-83E9-9B89C323A072}"/>
              </a:ext>
            </a:extLst>
          </p:cNvPr>
          <p:cNvSpPr txBox="1"/>
          <p:nvPr/>
        </p:nvSpPr>
        <p:spPr>
          <a:xfrm>
            <a:off x="959808" y="80916"/>
            <a:ext cx="4857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 defTabSz="914400">
              <a:defRPr kumimoji="1" sz="1400" b="1" spc="-150">
                <a:ln w="0">
                  <a:solidFill>
                    <a:srgbClr val="0B4355">
                      <a:alpha val="5000"/>
                    </a:srgbClr>
                  </a:solidFill>
                </a:ln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전국 </a:t>
            </a:r>
            <a:r>
              <a:rPr lang="en-US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A/S </a:t>
            </a:r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네트워크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7E585F-F2F3-437D-9FE3-1C5796A940EF}"/>
              </a:ext>
            </a:extLst>
          </p:cNvPr>
          <p:cNvSpPr txBox="1"/>
          <p:nvPr/>
        </p:nvSpPr>
        <p:spPr bwMode="auto">
          <a:xfrm>
            <a:off x="1064568" y="616177"/>
            <a:ext cx="5825892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동펑 리치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EV (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젤라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P200)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전국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A/S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네트워크입니다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ko-KR" altLang="en-US" sz="1900" spc="-136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3690DCDA-DFDF-4CE9-A120-23935ED9D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579208"/>
              </p:ext>
            </p:extLst>
          </p:nvPr>
        </p:nvGraphicFramePr>
        <p:xfrm>
          <a:off x="416496" y="1124744"/>
          <a:ext cx="9145016" cy="5400604"/>
        </p:xfrm>
        <a:graphic>
          <a:graphicData uri="http://schemas.openxmlformats.org/drawingml/2006/table">
            <a:tbl>
              <a:tblPr/>
              <a:tblGrid>
                <a:gridCol w="576064">
                  <a:extLst>
                    <a:ext uri="{9D8B030D-6E8A-4147-A177-3AD203B41FA5}">
                      <a16:colId xmlns:a16="http://schemas.microsoft.com/office/drawing/2014/main" val="55094195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8409929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66822944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877966240"/>
                    </a:ext>
                  </a:extLst>
                </a:gridCol>
                <a:gridCol w="3452759">
                  <a:extLst>
                    <a:ext uri="{9D8B030D-6E8A-4147-A177-3AD203B41FA5}">
                      <a16:colId xmlns:a16="http://schemas.microsoft.com/office/drawing/2014/main" val="1148968545"/>
                    </a:ext>
                  </a:extLst>
                </a:gridCol>
                <a:gridCol w="723705">
                  <a:extLst>
                    <a:ext uri="{9D8B030D-6E8A-4147-A177-3AD203B41FA5}">
                      <a16:colId xmlns:a16="http://schemas.microsoft.com/office/drawing/2014/main" val="765069068"/>
                    </a:ext>
                  </a:extLst>
                </a:gridCol>
              </a:tblGrid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번호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지역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지점</a:t>
                      </a:r>
                      <a:r>
                        <a:rPr lang="en-US" altLang="ko-KR" sz="1200" b="1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대리점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연락처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주소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정비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53587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서울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아트카</a:t>
                      </a:r>
                      <a:r>
                        <a:rPr lang="ko-KR" alt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라운지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02-373-5544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서울 서대문구 거북골로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214 (</a:t>
                      </a:r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북가좌동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부분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498796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에이원모터스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0507-1406-0027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서울 성동구 광나루로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192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종합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5636475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경기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현대</a:t>
                      </a:r>
                      <a:r>
                        <a:rPr lang="en-US" altLang="ko-KR" sz="1200" b="1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200" b="1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급 이조자동차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0507-1373-3320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경기 화성시 팔탄면 삼천병마로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518-66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종합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138050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자이 자동차세상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031-859-9244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경기 양주시 삼숭로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14-35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부분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7785870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하이퍼모터스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032-322-8733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경기 부천시 원미구 조마루로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105</a:t>
                      </a:r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번길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부분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26388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현대카독크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031-758-8600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경기 광주시 오포읍 오포안로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118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종합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128672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한국지엠의왕서비스센터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031-429-9333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경기 의왕시 맑은내길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 (</a:t>
                      </a:r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오전동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262</a:t>
                      </a:r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번지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종합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107955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인천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검단 연안자동차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0507-1431-2278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인천 서구 검단천로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363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종합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4725934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충남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애니카랜드</a:t>
                      </a:r>
                      <a:r>
                        <a:rPr lang="en-US" altLang="ko-KR" sz="1200" b="1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b="1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성정</a:t>
                      </a:r>
                      <a:r>
                        <a:rPr lang="en-US" altLang="ko-KR" sz="1200" b="1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041-571-7779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충남 천안시 서북구 성정동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899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부분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821157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애니카랜드</a:t>
                      </a:r>
                      <a:r>
                        <a:rPr lang="en-US" altLang="ko-KR" sz="1200" b="1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풍세</a:t>
                      </a:r>
                      <a:r>
                        <a:rPr lang="en-US" altLang="ko-KR" sz="1200" b="1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041-577-7773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충남 천안시 풍세로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448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부분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267994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강원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프로미</a:t>
                      </a:r>
                      <a:r>
                        <a:rPr lang="ko-KR" alt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카월드</a:t>
                      </a:r>
                      <a:r>
                        <a:rPr lang="en-US" altLang="ko-KR" sz="1200" b="1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퇴계점</a:t>
                      </a:r>
                      <a:r>
                        <a:rPr lang="en-US" altLang="ko-KR" sz="1200" b="1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0507-1469-3354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강원도 춘천시 퇴계동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151-4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부분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9371188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유진모터스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0507-1311-3966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강원 원주시 상지대길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 (</a:t>
                      </a:r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우산동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부분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5904136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신나라모터스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033-452-8811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강원 철원군 갈말읍 두루미로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161 (</a:t>
                      </a:r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문혜리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부분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789428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14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충북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제원공업사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043-653-7711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충북 제천시 강저로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7-6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종합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0674246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대전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마스타카센타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042-543-1888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대전 서구 구봉산북로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280</a:t>
                      </a:r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번길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부분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8843159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16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전북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코리언모터스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0507-1325-5089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전북 전주시 완산구 인정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길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17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부분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356015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17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경남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에스카</a:t>
                      </a:r>
                      <a:endParaRPr lang="ko-KR" altLang="en-US" sz="1200" b="1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055-763-0235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경남 진주시 말티고개로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77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부분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2838229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18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애니카랜드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052-269-7542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경남 울산시 남구 수암로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91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부분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557702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대구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쉐보레 서대구서비스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053-566-9988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대구광역시 서구 </a:t>
                      </a:r>
                      <a:r>
                        <a:rPr lang="ko-KR" altLang="en-US" sz="1200" b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와룡로</a:t>
                      </a:r>
                      <a:r>
                        <a:rPr lang="ko-KR" alt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376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종합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4185107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부산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동남카서비스</a:t>
                      </a:r>
                      <a:endParaRPr lang="ko-KR" altLang="en-US" sz="1200" b="1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051-343-2951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부산광역시 북구 만덕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로 </a:t>
                      </a:r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부분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551340"/>
                  </a:ext>
                </a:extLst>
              </a:tr>
              <a:tr h="24548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21</a:t>
                      </a:r>
                      <a:endParaRPr lang="ko-KR" altLang="en-US" sz="1200" b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제주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㈜</a:t>
                      </a:r>
                      <a:r>
                        <a:rPr lang="ko-KR" alt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삼화자동차공업사</a:t>
                      </a:r>
                      <a:endParaRPr lang="ko-KR" altLang="en-US" sz="1200" b="1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064-726-9898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제주특별자치도 제주시 </a:t>
                      </a:r>
                      <a:r>
                        <a:rPr lang="ko-KR" altLang="en-US" sz="1200" b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선반로</a:t>
                      </a:r>
                      <a:r>
                        <a:rPr lang="ko-KR" alt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종합</a:t>
                      </a:r>
                    </a:p>
                  </a:txBody>
                  <a:tcPr marL="20159" marR="20159" marT="16127" marB="16127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706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1614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C2121-CA5B-4770-8379-E691D604EADC}"/>
              </a:ext>
            </a:extLst>
          </p:cNvPr>
          <p:cNvSpPr txBox="1"/>
          <p:nvPr/>
        </p:nvSpPr>
        <p:spPr bwMode="auto">
          <a:xfrm>
            <a:off x="3296816" y="3058506"/>
            <a:ext cx="4608512" cy="553998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defTabSz="888038" fontAlgn="ctr" latinLnBrk="0">
              <a:defRPr/>
            </a:pPr>
            <a:r>
              <a:rPr lang="ko-KR" altLang="en-US" sz="3600" b="1" spc="-150" dirty="0">
                <a:solidFill>
                  <a:prstClr val="white"/>
                </a:solidFill>
                <a:latin typeface="맑은 고딕" panose="020B0503020000020004" pitchFamily="50" charset="-127"/>
              </a:rPr>
              <a:t>동펑 리치</a:t>
            </a:r>
            <a:r>
              <a:rPr lang="en-US" altLang="ko-KR" sz="3600" b="1" spc="-150" dirty="0">
                <a:solidFill>
                  <a:prstClr val="white"/>
                </a:solidFill>
                <a:latin typeface="맑은 고딕" panose="020B0503020000020004" pitchFamily="50" charset="-127"/>
              </a:rPr>
              <a:t>6 EV </a:t>
            </a:r>
            <a:r>
              <a:rPr lang="ko-KR" altLang="en-US" sz="3600" b="1" spc="-150" dirty="0">
                <a:solidFill>
                  <a:prstClr val="white"/>
                </a:solidFill>
                <a:latin typeface="맑은 고딕" panose="020B0503020000020004" pitchFamily="50" charset="-127"/>
              </a:rPr>
              <a:t>장점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84CCC2-8DD4-4EC1-BCE1-EDBE378EE1A3}"/>
              </a:ext>
            </a:extLst>
          </p:cNvPr>
          <p:cNvSpPr txBox="1"/>
          <p:nvPr/>
        </p:nvSpPr>
        <p:spPr bwMode="auto">
          <a:xfrm>
            <a:off x="3296816" y="4325193"/>
            <a:ext cx="4032448" cy="2154436"/>
          </a:xfrm>
          <a:prstGeom prst="rect">
            <a:avLst/>
          </a:prstGeom>
          <a:noFill/>
          <a:effectLst/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marL="144000" marR="0" lvl="0" indent="-144000" algn="l" defTabSz="888038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동펑</a:t>
            </a:r>
            <a:r>
              <a:rPr lang="en-US" altLang="ko-KR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리치</a:t>
            </a:r>
            <a:r>
              <a:rPr lang="en-US" altLang="ko-KR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장점</a:t>
            </a:r>
            <a:endParaRPr lang="en-US" altLang="ko-KR" sz="2400" spc="-7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4000" marR="0" lvl="0" indent="-144000" algn="l" defTabSz="888038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승용차</a:t>
            </a:r>
            <a:r>
              <a:rPr lang="en-US" altLang="ko-KR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+</a:t>
            </a: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화물차</a:t>
            </a:r>
            <a:endParaRPr lang="en-US" altLang="ko-KR" sz="2400" spc="-7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4000" marR="0" lvl="0" indent="-144000" algn="l" defTabSz="888038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전기차 보조금</a:t>
            </a:r>
            <a:endParaRPr lang="en-US" altLang="ko-KR" sz="2400" spc="-7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4000" marR="0" lvl="0" indent="-144000" algn="l" defTabSz="888038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소상공인 혜택</a:t>
            </a:r>
            <a:endParaRPr lang="en-US" altLang="ko-KR" sz="2400" spc="-7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4000" marR="0" lvl="0" indent="-144000" algn="l" defTabSz="888038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충전기 무상 설치</a:t>
            </a:r>
            <a:endParaRPr lang="en-US" altLang="ko-KR" sz="2400" spc="-7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7429D8-A4B2-487D-95D5-C47E67B19CC1}"/>
              </a:ext>
            </a:extLst>
          </p:cNvPr>
          <p:cNvSpPr txBox="1"/>
          <p:nvPr/>
        </p:nvSpPr>
        <p:spPr bwMode="auto">
          <a:xfrm>
            <a:off x="2590021" y="1556792"/>
            <a:ext cx="1080120" cy="677108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 defTabSz="888038" fontAlgn="ctr" latinLnBrk="0">
              <a:defRPr/>
            </a:pPr>
            <a:r>
              <a:rPr lang="en-US" altLang="ko-KR" sz="4400" b="1" spc="-1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ko-KR" altLang="en-US" sz="4400" b="1" spc="-1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6CEDB14-6852-46F9-B9AC-144934671578}"/>
              </a:ext>
            </a:extLst>
          </p:cNvPr>
          <p:cNvSpPr/>
          <p:nvPr/>
        </p:nvSpPr>
        <p:spPr>
          <a:xfrm>
            <a:off x="3275114" y="2679381"/>
            <a:ext cx="2544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+mn-ea"/>
              </a:rPr>
              <a:t>Dongfeng Rich 6 EV</a:t>
            </a:r>
            <a:endParaRPr lang="ko-KR" altLang="en-US" sz="20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39856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5EEF542-BC3C-40EF-B924-FC17DFBB9ADC}"/>
              </a:ext>
            </a:extLst>
          </p:cNvPr>
          <p:cNvSpPr txBox="1"/>
          <p:nvPr/>
        </p:nvSpPr>
        <p:spPr bwMode="auto">
          <a:xfrm>
            <a:off x="1064568" y="616177"/>
            <a:ext cx="5825892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동펑 리치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EV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전기픽업트럭의 장점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E993915-F451-400D-ADF6-0694826195D3}"/>
              </a:ext>
            </a:extLst>
          </p:cNvPr>
          <p:cNvSpPr/>
          <p:nvPr/>
        </p:nvSpPr>
        <p:spPr>
          <a:xfrm>
            <a:off x="476286" y="1988841"/>
            <a:ext cx="4332698" cy="1800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양쪽 모서리가 둥근 사각형 136">
            <a:extLst>
              <a:ext uri="{FF2B5EF4-FFF2-40B4-BE49-F238E27FC236}">
                <a16:creationId xmlns:a16="http://schemas.microsoft.com/office/drawing/2014/main" id="{36C9CFEA-0093-4678-9AB1-A9C69B1957C4}"/>
              </a:ext>
            </a:extLst>
          </p:cNvPr>
          <p:cNvSpPr/>
          <p:nvPr/>
        </p:nvSpPr>
        <p:spPr>
          <a:xfrm>
            <a:off x="476286" y="1519976"/>
            <a:ext cx="4332698" cy="511046"/>
          </a:xfrm>
          <a:prstGeom prst="round2Same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500" dirty="0">
              <a:latin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7BB985-E741-4463-BBE5-589856134ACC}"/>
              </a:ext>
            </a:extLst>
          </p:cNvPr>
          <p:cNvSpPr txBox="1"/>
          <p:nvPr/>
        </p:nvSpPr>
        <p:spPr>
          <a:xfrm flipH="1">
            <a:off x="632518" y="1594341"/>
            <a:ext cx="4032449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defPPr>
              <a:defRPr lang="ko-KR"/>
            </a:defPPr>
            <a:lvl3pPr marL="0" lvl="2" indent="-457200" algn="ctr" defTabSz="914895" fontAlgn="ctr">
              <a:buClr>
                <a:srgbClr val="3271AA"/>
              </a:buClr>
              <a:buSzPct val="120000"/>
              <a:tabLst>
                <a:tab pos="173675" algn="l"/>
                <a:tab pos="784639" algn="l"/>
              </a:tabLst>
              <a:defRPr kumimoji="1" b="1" spc="-60">
                <a:gradFill>
                  <a:gsLst>
                    <a:gs pos="3300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뫼비우스 Bold" panose="02000500000000000000" pitchFamily="2" charset="-127"/>
                <a:ea typeface="맑은 고딕" panose="020B0503020000020004" pitchFamily="50" charset="-127"/>
              </a:defRPr>
            </a:lvl3pPr>
          </a:lstStyle>
          <a:p>
            <a:pPr lvl="2"/>
            <a:r>
              <a:rPr lang="ko-KR" altLang="en-US" sz="2400" spc="0" dirty="0">
                <a:latin typeface="+mn-ea"/>
                <a:ea typeface="+mn-ea"/>
              </a:rPr>
              <a:t>승용차</a:t>
            </a:r>
            <a:r>
              <a:rPr lang="en-US" altLang="ko-KR" sz="2400" spc="0" dirty="0">
                <a:latin typeface="+mn-ea"/>
                <a:ea typeface="+mn-ea"/>
              </a:rPr>
              <a:t>+</a:t>
            </a:r>
            <a:r>
              <a:rPr lang="ko-KR" altLang="en-US" sz="2400" spc="0" dirty="0">
                <a:latin typeface="+mn-ea"/>
                <a:ea typeface="+mn-ea"/>
              </a:rPr>
              <a:t>화물차 장점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BF6D91F0-ABAE-4940-9753-E970712F6E77}"/>
              </a:ext>
            </a:extLst>
          </p:cNvPr>
          <p:cNvSpPr/>
          <p:nvPr/>
        </p:nvSpPr>
        <p:spPr>
          <a:xfrm>
            <a:off x="476286" y="4501164"/>
            <a:ext cx="4348795" cy="1800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양쪽 모서리가 둥근 사각형 136">
            <a:extLst>
              <a:ext uri="{FF2B5EF4-FFF2-40B4-BE49-F238E27FC236}">
                <a16:creationId xmlns:a16="http://schemas.microsoft.com/office/drawing/2014/main" id="{7C99EA97-BE05-4C28-96A9-C9322BF3E8E2}"/>
              </a:ext>
            </a:extLst>
          </p:cNvPr>
          <p:cNvSpPr/>
          <p:nvPr/>
        </p:nvSpPr>
        <p:spPr>
          <a:xfrm>
            <a:off x="476286" y="4032299"/>
            <a:ext cx="4348795" cy="511046"/>
          </a:xfrm>
          <a:prstGeom prst="round2SameRect">
            <a:avLst/>
          </a:prstGeom>
          <a:solidFill>
            <a:schemeClr val="accent5">
              <a:lumMod val="50000"/>
            </a:schemeClr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500" dirty="0">
              <a:latin typeface="+mn-ea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42F5FC11-722D-4BC2-B7E1-B64067028268}"/>
              </a:ext>
            </a:extLst>
          </p:cNvPr>
          <p:cNvSpPr/>
          <p:nvPr/>
        </p:nvSpPr>
        <p:spPr>
          <a:xfrm>
            <a:off x="5148669" y="1964591"/>
            <a:ext cx="4332696" cy="1800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양쪽 모서리가 둥근 사각형 136">
            <a:extLst>
              <a:ext uri="{FF2B5EF4-FFF2-40B4-BE49-F238E27FC236}">
                <a16:creationId xmlns:a16="http://schemas.microsoft.com/office/drawing/2014/main" id="{DA2BFD45-A8E5-4ABE-8BB7-7FE543AF0758}"/>
              </a:ext>
            </a:extLst>
          </p:cNvPr>
          <p:cNvSpPr/>
          <p:nvPr/>
        </p:nvSpPr>
        <p:spPr>
          <a:xfrm>
            <a:off x="5148668" y="1495726"/>
            <a:ext cx="4332697" cy="511046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500" dirty="0">
              <a:latin typeface="+mn-e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DD2827-05C4-4AE2-B60F-293A3C979F2F}"/>
              </a:ext>
            </a:extLst>
          </p:cNvPr>
          <p:cNvSpPr txBox="1"/>
          <p:nvPr/>
        </p:nvSpPr>
        <p:spPr>
          <a:xfrm flipH="1">
            <a:off x="5241030" y="1570092"/>
            <a:ext cx="4127783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defPPr>
              <a:defRPr lang="ko-KR"/>
            </a:defPPr>
            <a:lvl3pPr marL="0" lvl="2" indent="-457200" algn="ctr" defTabSz="914895" fontAlgn="ctr">
              <a:buClr>
                <a:srgbClr val="3271AA"/>
              </a:buClr>
              <a:buSzPct val="120000"/>
              <a:tabLst>
                <a:tab pos="173675" algn="l"/>
                <a:tab pos="784639" algn="l"/>
              </a:tabLst>
              <a:defRPr kumimoji="1" b="1" spc="-60">
                <a:gradFill>
                  <a:gsLst>
                    <a:gs pos="3300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뫼비우스 Bold" panose="02000500000000000000" pitchFamily="2" charset="-127"/>
                <a:ea typeface="맑은 고딕" panose="020B0503020000020004" pitchFamily="50" charset="-127"/>
              </a:defRPr>
            </a:lvl3pPr>
          </a:lstStyle>
          <a:p>
            <a:pPr lvl="2"/>
            <a:r>
              <a:rPr lang="ko-KR" altLang="en-US" sz="2400" spc="0" dirty="0">
                <a:latin typeface="+mn-ea"/>
              </a:rPr>
              <a:t>약 </a:t>
            </a:r>
            <a:r>
              <a:rPr lang="en-US" altLang="ko-KR" sz="2400" spc="0" dirty="0">
                <a:latin typeface="+mn-ea"/>
              </a:rPr>
              <a:t>2</a:t>
            </a:r>
            <a:r>
              <a:rPr lang="ko-KR" altLang="en-US" sz="2400" spc="0" dirty="0">
                <a:latin typeface="+mn-ea"/>
              </a:rPr>
              <a:t>배 높은 화물차 보조금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89EE535D-DC2A-4CF2-BBDA-8413D95B9F4B}"/>
              </a:ext>
            </a:extLst>
          </p:cNvPr>
          <p:cNvSpPr/>
          <p:nvPr/>
        </p:nvSpPr>
        <p:spPr>
          <a:xfrm>
            <a:off x="5169024" y="4509120"/>
            <a:ext cx="4312340" cy="1800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2">
                <a:lumMod val="75000"/>
              </a:schemeClr>
            </a:solidFill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양쪽 모서리가 둥근 사각형 136">
            <a:extLst>
              <a:ext uri="{FF2B5EF4-FFF2-40B4-BE49-F238E27FC236}">
                <a16:creationId xmlns:a16="http://schemas.microsoft.com/office/drawing/2014/main" id="{3C6F22C8-4832-4B0A-8CB7-E0704E7EDEE4}"/>
              </a:ext>
            </a:extLst>
          </p:cNvPr>
          <p:cNvSpPr/>
          <p:nvPr/>
        </p:nvSpPr>
        <p:spPr>
          <a:xfrm>
            <a:off x="5169023" y="4040255"/>
            <a:ext cx="4312341" cy="511046"/>
          </a:xfrm>
          <a:prstGeom prst="round2SameRect">
            <a:avLst/>
          </a:prstGeom>
          <a:solidFill>
            <a:schemeClr val="accent2">
              <a:lumMod val="50000"/>
            </a:schemeClr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500" dirty="0">
              <a:latin typeface="+mn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A314A7-A621-4355-8A39-70718549F128}"/>
              </a:ext>
            </a:extLst>
          </p:cNvPr>
          <p:cNvSpPr txBox="1"/>
          <p:nvPr/>
        </p:nvSpPr>
        <p:spPr>
          <a:xfrm flipH="1">
            <a:off x="5333109" y="4116256"/>
            <a:ext cx="4035705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defPPr>
              <a:defRPr lang="ko-KR"/>
            </a:defPPr>
            <a:lvl3pPr marL="0" lvl="2" indent="-457200" algn="ctr" defTabSz="914895" fontAlgn="ctr">
              <a:buClr>
                <a:srgbClr val="3271AA"/>
              </a:buClr>
              <a:buSzPct val="120000"/>
              <a:tabLst>
                <a:tab pos="173675" algn="l"/>
                <a:tab pos="784639" algn="l"/>
              </a:tabLst>
              <a:defRPr kumimoji="1" b="1" spc="-60">
                <a:gradFill>
                  <a:gsLst>
                    <a:gs pos="3300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뫼비우스 Bold" panose="02000500000000000000" pitchFamily="2" charset="-127"/>
                <a:ea typeface="맑은 고딕" panose="020B0503020000020004" pitchFamily="50" charset="-127"/>
              </a:defRPr>
            </a:lvl3pPr>
          </a:lstStyle>
          <a:p>
            <a:pPr lvl="2"/>
            <a:r>
              <a:rPr lang="ko-KR" altLang="en-US" sz="2400" spc="0" dirty="0">
                <a:latin typeface="+mn-ea"/>
                <a:ea typeface="+mn-ea"/>
              </a:rPr>
              <a:t>저렴한 유지비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7625E01A-D287-4B79-A30E-8823AFA8ACA9}"/>
              </a:ext>
            </a:extLst>
          </p:cNvPr>
          <p:cNvSpPr/>
          <p:nvPr/>
        </p:nvSpPr>
        <p:spPr>
          <a:xfrm>
            <a:off x="5169023" y="4581127"/>
            <a:ext cx="4312339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algn="just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ko-KR" altLang="en-US" sz="1600" dirty="0">
                <a:latin typeface="+mn-ea"/>
              </a:rPr>
              <a:t>비싼 유류비 대신 저렴한 전기차 충전비</a:t>
            </a:r>
            <a:endParaRPr lang="en-US" altLang="ko-KR" sz="1600" dirty="0">
              <a:latin typeface="+mn-ea"/>
            </a:endParaRPr>
          </a:p>
          <a:p>
            <a:pPr marL="180000" indent="-180000" algn="just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ko-KR" altLang="en-US" sz="1600" dirty="0">
                <a:latin typeface="+mn-ea"/>
              </a:rPr>
              <a:t>취득세 </a:t>
            </a:r>
            <a:r>
              <a:rPr lang="en-US" altLang="ko-KR" sz="1600" dirty="0">
                <a:latin typeface="+mn-ea"/>
              </a:rPr>
              <a:t>140</a:t>
            </a:r>
            <a:r>
              <a:rPr lang="ko-KR" altLang="en-US" sz="1600" dirty="0">
                <a:latin typeface="+mn-ea"/>
              </a:rPr>
              <a:t>만원 감면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자동차세 </a:t>
            </a:r>
            <a:r>
              <a:rPr lang="en-US" altLang="ko-KR" sz="1600" dirty="0">
                <a:latin typeface="+mn-ea"/>
              </a:rPr>
              <a:t>28,500</a:t>
            </a:r>
            <a:r>
              <a:rPr lang="ko-KR" altLang="en-US" sz="1600" dirty="0">
                <a:latin typeface="+mn-ea"/>
              </a:rPr>
              <a:t>원</a:t>
            </a:r>
            <a:endParaRPr lang="en-US" altLang="ko-KR" sz="1600" dirty="0">
              <a:latin typeface="+mn-ea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13C3E2AF-2FFA-4749-96D2-15B51B079863}"/>
              </a:ext>
            </a:extLst>
          </p:cNvPr>
          <p:cNvSpPr/>
          <p:nvPr/>
        </p:nvSpPr>
        <p:spPr>
          <a:xfrm>
            <a:off x="5171803" y="2060848"/>
            <a:ext cx="4032448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algn="just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ko-KR" altLang="en-US" sz="1600" dirty="0">
                <a:latin typeface="+mn-ea"/>
              </a:rPr>
              <a:t>승용차 보조금은 약 </a:t>
            </a:r>
            <a:r>
              <a:rPr lang="en-US" altLang="ko-KR" sz="1600" dirty="0">
                <a:latin typeface="+mn-ea"/>
              </a:rPr>
              <a:t>1</a:t>
            </a:r>
            <a:r>
              <a:rPr lang="ko-KR" altLang="en-US" sz="1600" dirty="0">
                <a:latin typeface="+mn-ea"/>
              </a:rPr>
              <a:t>천만원</a:t>
            </a: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>
                <a:latin typeface="+mn-ea"/>
              </a:rPr>
              <a:t>지역별 차이</a:t>
            </a:r>
            <a:r>
              <a:rPr lang="en-US" altLang="ko-KR" sz="1400" dirty="0">
                <a:latin typeface="+mn-ea"/>
              </a:rPr>
              <a:t>)</a:t>
            </a:r>
            <a:endParaRPr lang="en-US" altLang="ko-KR" sz="1600" dirty="0">
              <a:latin typeface="+mn-ea"/>
            </a:endParaRPr>
          </a:p>
          <a:p>
            <a:pPr marL="180000" indent="-180000" algn="just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ko-KR" altLang="en-US" sz="1600" dirty="0">
                <a:latin typeface="+mn-ea"/>
              </a:rPr>
              <a:t>화물차 보조금은 약 </a:t>
            </a:r>
            <a:r>
              <a:rPr lang="en-US" altLang="ko-KR" sz="1600" dirty="0">
                <a:latin typeface="+mn-ea"/>
              </a:rPr>
              <a:t>2</a:t>
            </a:r>
            <a:r>
              <a:rPr lang="ko-KR" altLang="en-US" sz="1600" dirty="0">
                <a:latin typeface="+mn-ea"/>
              </a:rPr>
              <a:t>천만원</a:t>
            </a: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>
                <a:latin typeface="+mn-ea"/>
              </a:rPr>
              <a:t>충남 기준</a:t>
            </a:r>
            <a:r>
              <a:rPr lang="en-US" altLang="ko-KR" sz="1400" dirty="0">
                <a:latin typeface="+mn-ea"/>
              </a:rPr>
              <a:t>)</a:t>
            </a:r>
            <a:endParaRPr lang="en-US" altLang="ko-KR" sz="1600" dirty="0">
              <a:latin typeface="+mn-e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A581F2-9A00-4C94-9520-76257C65591E}"/>
              </a:ext>
            </a:extLst>
          </p:cNvPr>
          <p:cNvSpPr txBox="1"/>
          <p:nvPr/>
        </p:nvSpPr>
        <p:spPr>
          <a:xfrm flipH="1">
            <a:off x="632516" y="4114621"/>
            <a:ext cx="403245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defPPr>
              <a:defRPr lang="ko-KR"/>
            </a:defPPr>
            <a:lvl3pPr marL="0" lvl="2" indent="-457200" algn="ctr" defTabSz="914895" fontAlgn="ctr">
              <a:buClr>
                <a:srgbClr val="3271AA"/>
              </a:buClr>
              <a:buSzPct val="120000"/>
              <a:tabLst>
                <a:tab pos="173675" algn="l"/>
                <a:tab pos="784639" algn="l"/>
              </a:tabLst>
              <a:defRPr kumimoji="1" b="1" spc="-60">
                <a:gradFill>
                  <a:gsLst>
                    <a:gs pos="3300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뫼비우스 Bold" panose="02000500000000000000" pitchFamily="2" charset="-127"/>
                <a:ea typeface="맑은 고딕" panose="020B0503020000020004" pitchFamily="50" charset="-127"/>
              </a:defRPr>
            </a:lvl3pPr>
          </a:lstStyle>
          <a:p>
            <a:pPr lvl="2"/>
            <a:r>
              <a:rPr lang="ko-KR" altLang="en-US" sz="2400" spc="0" dirty="0">
                <a:latin typeface="+mn-ea"/>
                <a:ea typeface="+mn-ea"/>
              </a:rPr>
              <a:t>소상공인 혜택 약 </a:t>
            </a:r>
            <a:r>
              <a:rPr lang="en-US" altLang="ko-KR" sz="2400" spc="0" dirty="0">
                <a:latin typeface="+mn-ea"/>
                <a:ea typeface="+mn-ea"/>
              </a:rPr>
              <a:t>9</a:t>
            </a:r>
            <a:r>
              <a:rPr lang="ko-KR" altLang="en-US" sz="2400" spc="0" dirty="0">
                <a:latin typeface="+mn-ea"/>
                <a:ea typeface="+mn-ea"/>
              </a:rPr>
              <a:t>백만원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6DE6098A-5244-47F3-AE69-3650BB12F6AF}"/>
              </a:ext>
            </a:extLst>
          </p:cNvPr>
          <p:cNvSpPr/>
          <p:nvPr/>
        </p:nvSpPr>
        <p:spPr>
          <a:xfrm>
            <a:off x="560512" y="4581127"/>
            <a:ext cx="304043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ko-KR" altLang="en-US" sz="1600" dirty="0">
                <a:latin typeface="+mn-ea"/>
              </a:rPr>
              <a:t>소상공인 지원금 </a:t>
            </a:r>
            <a:r>
              <a:rPr lang="en-US" altLang="ko-KR" sz="1600" dirty="0">
                <a:latin typeface="+mn-ea"/>
              </a:rPr>
              <a:t>353</a:t>
            </a:r>
            <a:r>
              <a:rPr lang="ko-KR" altLang="en-US" sz="1600" dirty="0">
                <a:latin typeface="+mn-ea"/>
              </a:rPr>
              <a:t>만원 </a:t>
            </a:r>
            <a:r>
              <a:rPr lang="en-US" altLang="ko-KR" sz="1600" dirty="0">
                <a:latin typeface="+mn-ea"/>
              </a:rPr>
              <a:t>+ </a:t>
            </a:r>
            <a:r>
              <a:rPr lang="ko-KR" altLang="en-US" sz="1600" dirty="0">
                <a:latin typeface="+mn-ea"/>
              </a:rPr>
              <a:t>부가세 환급 </a:t>
            </a:r>
            <a:r>
              <a:rPr lang="en-US" altLang="ko-KR" sz="1600" dirty="0">
                <a:latin typeface="+mn-ea"/>
              </a:rPr>
              <a:t>545</a:t>
            </a:r>
            <a:r>
              <a:rPr lang="ko-KR" altLang="en-US" sz="1600" dirty="0">
                <a:latin typeface="+mn-ea"/>
              </a:rPr>
              <a:t>만원 </a:t>
            </a:r>
            <a:r>
              <a:rPr lang="en-US" altLang="ko-KR" sz="1600" dirty="0">
                <a:latin typeface="+mn-ea"/>
              </a:rPr>
              <a:t>= </a:t>
            </a:r>
            <a:r>
              <a:rPr lang="ko-KR" altLang="en-US" sz="1600" dirty="0">
                <a:latin typeface="+mn-ea"/>
              </a:rPr>
              <a:t>합계 </a:t>
            </a:r>
            <a:r>
              <a:rPr lang="en-US" altLang="ko-KR" sz="1600" dirty="0">
                <a:latin typeface="+mn-ea"/>
              </a:rPr>
              <a:t>898</a:t>
            </a:r>
            <a:r>
              <a:rPr lang="ko-KR" altLang="en-US" sz="1600" dirty="0">
                <a:latin typeface="+mn-ea"/>
              </a:rPr>
              <a:t>만원</a:t>
            </a:r>
            <a:endParaRPr lang="en-US" altLang="ko-KR" sz="1600" dirty="0">
              <a:latin typeface="+mn-ea"/>
            </a:endParaRPr>
          </a:p>
          <a:p>
            <a:pPr marL="180000" indent="-1800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ko-KR" altLang="en-US" sz="1600" dirty="0">
                <a:latin typeface="+mn-ea"/>
              </a:rPr>
              <a:t>소상공인 확인서 발급 필요 </a:t>
            </a:r>
            <a:r>
              <a:rPr lang="en-US" altLang="ko-KR" sz="1600" dirty="0">
                <a:latin typeface="+mn-ea"/>
              </a:rPr>
              <a:t>: </a:t>
            </a:r>
            <a:r>
              <a:rPr lang="ko-KR" altLang="en-US" sz="1600" dirty="0">
                <a:latin typeface="+mn-ea"/>
              </a:rPr>
              <a:t>개인사업자 또는</a:t>
            </a:r>
            <a:r>
              <a:rPr lang="en-US" altLang="ko-KR" sz="1600" dirty="0">
                <a:latin typeface="+mn-ea"/>
              </a:rPr>
              <a:t> </a:t>
            </a:r>
            <a:r>
              <a:rPr lang="ko-KR" altLang="en-US" sz="1600" dirty="0">
                <a:latin typeface="+mn-ea"/>
              </a:rPr>
              <a:t>상시근로자 </a:t>
            </a:r>
            <a:r>
              <a:rPr lang="en-US" altLang="ko-KR" sz="1600" dirty="0">
                <a:latin typeface="+mn-ea"/>
              </a:rPr>
              <a:t>5~10</a:t>
            </a:r>
            <a:r>
              <a:rPr lang="ko-KR" altLang="en-US" sz="1600" dirty="0">
                <a:latin typeface="+mn-ea"/>
              </a:rPr>
              <a:t>인 미만의 소기업</a:t>
            </a:r>
            <a:endParaRPr lang="en-US" altLang="ko-KR" sz="1600" dirty="0">
              <a:latin typeface="+mn-ea"/>
            </a:endParaRPr>
          </a:p>
        </p:txBody>
      </p:sp>
      <p:grpSp>
        <p:nvGrpSpPr>
          <p:cNvPr id="44" name="Group 82">
            <a:extLst>
              <a:ext uri="{FF2B5EF4-FFF2-40B4-BE49-F238E27FC236}">
                <a16:creationId xmlns:a16="http://schemas.microsoft.com/office/drawing/2014/main" id="{B5BC1809-E67E-437F-A6B6-D26D6D4DCDA6}"/>
              </a:ext>
            </a:extLst>
          </p:cNvPr>
          <p:cNvGrpSpPr>
            <a:grpSpLocks/>
          </p:cNvGrpSpPr>
          <p:nvPr/>
        </p:nvGrpSpPr>
        <p:grpSpPr bwMode="auto">
          <a:xfrm>
            <a:off x="476286" y="994082"/>
            <a:ext cx="8892529" cy="375992"/>
            <a:chOff x="1436" y="806"/>
            <a:chExt cx="4080" cy="281"/>
          </a:xfrm>
        </p:grpSpPr>
        <p:sp>
          <p:nvSpPr>
            <p:cNvPr id="45" name="Rectangle 11">
              <a:extLst>
                <a:ext uri="{FF2B5EF4-FFF2-40B4-BE49-F238E27FC236}">
                  <a16:creationId xmlns:a16="http://schemas.microsoft.com/office/drawing/2014/main" id="{01BFA7DA-BFFF-452F-B7F6-DFB927574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" y="832"/>
              <a:ext cx="408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015907" latinLnBrk="0">
                <a:lnSpc>
                  <a:spcPct val="110000"/>
                </a:lnSpc>
                <a:spcAft>
                  <a:spcPct val="10000"/>
                </a:spcAft>
                <a:buClr>
                  <a:srgbClr val="BFBFBF"/>
                </a:buClr>
                <a:buSzPct val="80000"/>
              </a:pP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동펑 리치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6 EV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는 승용차와 화물차의 장점을 결합한 최고의 선택</a:t>
              </a:r>
              <a:endParaRPr lang="ko-KR" altLang="en-US" sz="22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46" name="Picture 64" descr="지원체계란">
              <a:extLst>
                <a:ext uri="{FF2B5EF4-FFF2-40B4-BE49-F238E27FC236}">
                  <a16:creationId xmlns:a16="http://schemas.microsoft.com/office/drawing/2014/main" id="{C86B59B0-8B0A-4DD8-A18B-E705577708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07" y="806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67" descr="지원체계란">
              <a:extLst>
                <a:ext uri="{FF2B5EF4-FFF2-40B4-BE49-F238E27FC236}">
                  <a16:creationId xmlns:a16="http://schemas.microsoft.com/office/drawing/2014/main" id="{A3AB0E11-BB50-4797-838D-B160EFEDF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95" y="810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http://tago.kr/images/sub/newcar_Dongfeng_Rich6_EV_cont1_img2.jpg?v=1688290476">
            <a:extLst>
              <a:ext uri="{FF2B5EF4-FFF2-40B4-BE49-F238E27FC236}">
                <a16:creationId xmlns:a16="http://schemas.microsoft.com/office/drawing/2014/main" id="{D0721EE8-8B9D-4147-B689-13CEF5E65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68" y="2544892"/>
            <a:ext cx="1587273" cy="11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ago.kr/images/sub/newcar_Dongfeng_Rich6_EV_cont1_img1.jpg?v=1688290476">
            <a:extLst>
              <a:ext uri="{FF2B5EF4-FFF2-40B4-BE49-F238E27FC236}">
                <a16:creationId xmlns:a16="http://schemas.microsoft.com/office/drawing/2014/main" id="{0B521170-0CD7-4CA6-A38D-12FB090A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" y="2542987"/>
            <a:ext cx="1589853" cy="117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직사각형 48">
            <a:extLst>
              <a:ext uri="{FF2B5EF4-FFF2-40B4-BE49-F238E27FC236}">
                <a16:creationId xmlns:a16="http://schemas.microsoft.com/office/drawing/2014/main" id="{D083E6BA-0782-4696-A69E-F8900F618CC9}"/>
              </a:ext>
            </a:extLst>
          </p:cNvPr>
          <p:cNvSpPr/>
          <p:nvPr/>
        </p:nvSpPr>
        <p:spPr>
          <a:xfrm>
            <a:off x="492383" y="2060848"/>
            <a:ext cx="4316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algn="just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ko-KR" sz="1600" dirty="0">
                <a:latin typeface="+mn-ea"/>
              </a:rPr>
              <a:t>4</a:t>
            </a:r>
            <a:r>
              <a:rPr lang="ko-KR" altLang="en-US" sz="1600" dirty="0">
                <a:latin typeface="+mn-ea"/>
              </a:rPr>
              <a:t>도어 </a:t>
            </a:r>
            <a:r>
              <a:rPr lang="en-US" altLang="ko-KR" sz="1600" dirty="0">
                <a:latin typeface="+mn-ea"/>
              </a:rPr>
              <a:t>+ 5</a:t>
            </a:r>
            <a:r>
              <a:rPr lang="ko-KR" altLang="en-US" sz="1600" dirty="0">
                <a:latin typeface="+mn-ea"/>
              </a:rPr>
              <a:t>인승 승용차의 장점과 적재량 </a:t>
            </a:r>
            <a:r>
              <a:rPr lang="en-US" altLang="ko-KR" sz="1600" dirty="0">
                <a:latin typeface="+mn-ea"/>
              </a:rPr>
              <a:t>700kg </a:t>
            </a:r>
            <a:r>
              <a:rPr lang="ko-KR" altLang="en-US" sz="1600" dirty="0">
                <a:latin typeface="+mn-ea"/>
              </a:rPr>
              <a:t>화물차의 장점을 결합한 픽업</a:t>
            </a:r>
            <a:endParaRPr lang="en-US" altLang="ko-KR" sz="1600" dirty="0">
              <a:latin typeface="+mn-ea"/>
            </a:endParaRPr>
          </a:p>
        </p:txBody>
      </p: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057FF631-91B4-44C0-95F9-73654177C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868378"/>
              </p:ext>
            </p:extLst>
          </p:nvPr>
        </p:nvGraphicFramePr>
        <p:xfrm>
          <a:off x="5457056" y="2708920"/>
          <a:ext cx="3816424" cy="1008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451">
                  <a:extLst>
                    <a:ext uri="{9D8B030D-6E8A-4147-A177-3AD203B41FA5}">
                      <a16:colId xmlns:a16="http://schemas.microsoft.com/office/drawing/2014/main" val="1714762192"/>
                    </a:ext>
                  </a:extLst>
                </a:gridCol>
                <a:gridCol w="817761">
                  <a:extLst>
                    <a:ext uri="{9D8B030D-6E8A-4147-A177-3AD203B41FA5}">
                      <a16:colId xmlns:a16="http://schemas.microsoft.com/office/drawing/2014/main" val="550221784"/>
                    </a:ext>
                  </a:extLst>
                </a:gridCol>
                <a:gridCol w="954106">
                  <a:extLst>
                    <a:ext uri="{9D8B030D-6E8A-4147-A177-3AD203B41FA5}">
                      <a16:colId xmlns:a16="http://schemas.microsoft.com/office/drawing/2014/main" val="1517337669"/>
                    </a:ext>
                  </a:extLst>
                </a:gridCol>
                <a:gridCol w="954106">
                  <a:extLst>
                    <a:ext uri="{9D8B030D-6E8A-4147-A177-3AD203B41FA5}">
                      <a16:colId xmlns:a16="http://schemas.microsoft.com/office/drawing/2014/main" val="538986618"/>
                    </a:ext>
                  </a:extLst>
                </a:gridCol>
              </a:tblGrid>
              <a:tr h="20162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tx1"/>
                          </a:solidFill>
                        </a:rPr>
                        <a:t>차량명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tx1"/>
                          </a:solidFill>
                        </a:rPr>
                        <a:t>국고보조금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tx1"/>
                          </a:solidFill>
                        </a:rPr>
                        <a:t>지방비보조금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tx1"/>
                          </a:solidFill>
                        </a:rPr>
                        <a:t>보조금 합계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701578"/>
                  </a:ext>
                </a:extLst>
              </a:tr>
              <a:tr h="20162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tx1"/>
                          </a:solidFill>
                        </a:rPr>
                        <a:t>기아 </a:t>
                      </a:r>
                      <a:r>
                        <a:rPr lang="en-US" altLang="ko-KR" sz="1050" b="1" dirty="0">
                          <a:solidFill>
                            <a:schemeClr val="tx1"/>
                          </a:solidFill>
                        </a:rPr>
                        <a:t>EV6</a:t>
                      </a:r>
                      <a:endParaRPr lang="ko-KR" altLang="en-US" sz="105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>
                          <a:solidFill>
                            <a:schemeClr val="tx1"/>
                          </a:solidFill>
                        </a:rPr>
                        <a:t>680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>
                          <a:solidFill>
                            <a:schemeClr val="tx1"/>
                          </a:solidFill>
                        </a:rPr>
                        <a:t>350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>
                          <a:solidFill>
                            <a:schemeClr val="tx1"/>
                          </a:solidFill>
                        </a:rPr>
                        <a:t>1,030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643392"/>
                  </a:ext>
                </a:extLst>
              </a:tr>
              <a:tr h="20162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tx1"/>
                          </a:solidFill>
                        </a:rPr>
                        <a:t>현대 아이오닉</a:t>
                      </a:r>
                      <a:r>
                        <a:rPr lang="en-US" altLang="ko-KR" sz="105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05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>
                          <a:solidFill>
                            <a:schemeClr val="tx1"/>
                          </a:solidFill>
                        </a:rPr>
                        <a:t>680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>
                          <a:solidFill>
                            <a:schemeClr val="tx1"/>
                          </a:solidFill>
                        </a:rPr>
                        <a:t>350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>
                          <a:solidFill>
                            <a:schemeClr val="tx1"/>
                          </a:solidFill>
                        </a:rPr>
                        <a:t>1,030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515608"/>
                  </a:ext>
                </a:extLst>
              </a:tr>
              <a:tr h="20162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tx1"/>
                          </a:solidFill>
                        </a:rPr>
                        <a:t>동펑 리치</a:t>
                      </a:r>
                      <a:r>
                        <a:rPr lang="en-US" altLang="ko-KR" sz="1050" b="1" dirty="0">
                          <a:solidFill>
                            <a:schemeClr val="tx1"/>
                          </a:solidFill>
                        </a:rPr>
                        <a:t>6 EV</a:t>
                      </a:r>
                      <a:endParaRPr lang="ko-KR" altLang="en-US" sz="105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>
                          <a:solidFill>
                            <a:schemeClr val="tx1"/>
                          </a:solidFill>
                        </a:rPr>
                        <a:t>1,177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>
                          <a:solidFill>
                            <a:schemeClr val="tx1"/>
                          </a:solidFill>
                        </a:rPr>
                        <a:t>588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>
                          <a:solidFill>
                            <a:schemeClr val="tx1"/>
                          </a:solidFill>
                        </a:rPr>
                        <a:t>1,765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71811"/>
                  </a:ext>
                </a:extLst>
              </a:tr>
              <a:tr h="20162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50" b="1" dirty="0">
                          <a:solidFill>
                            <a:schemeClr val="tx1"/>
                          </a:solidFill>
                        </a:rPr>
                        <a:t>충남 지역</a:t>
                      </a:r>
                      <a:r>
                        <a:rPr lang="en-US" altLang="ko-KR" sz="1050" b="1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05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>
                          <a:solidFill>
                            <a:schemeClr val="tx1"/>
                          </a:solidFill>
                        </a:rPr>
                        <a:t>1,177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>
                          <a:solidFill>
                            <a:schemeClr val="tx1"/>
                          </a:solidFill>
                        </a:rPr>
                        <a:t>900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0" dirty="0">
                          <a:solidFill>
                            <a:schemeClr val="tx1"/>
                          </a:solidFill>
                        </a:rPr>
                        <a:t>2,077</a:t>
                      </a:r>
                      <a:r>
                        <a:rPr lang="ko-KR" altLang="en-US" sz="1050" b="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070067"/>
                  </a:ext>
                </a:extLst>
              </a:tr>
            </a:tbl>
          </a:graphicData>
        </a:graphic>
      </p:graphicFrame>
      <p:pic>
        <p:nvPicPr>
          <p:cNvPr id="1030" name="Picture 6" descr="https://tago.kr/images/sub/sub_cont_swiper4_6.jpg?v=1688291541">
            <a:extLst>
              <a:ext uri="{FF2B5EF4-FFF2-40B4-BE49-F238E27FC236}">
                <a16:creationId xmlns:a16="http://schemas.microsoft.com/office/drawing/2014/main" id="{7F5A167F-07F3-4B2B-A61F-7292BD2E1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713" y="4653136"/>
            <a:ext cx="1063263" cy="1505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2BD71682-C418-4191-9B84-D6B1D114B585}"/>
              </a:ext>
            </a:extLst>
          </p:cNvPr>
          <p:cNvCxnSpPr/>
          <p:nvPr/>
        </p:nvCxnSpPr>
        <p:spPr>
          <a:xfrm flipH="1">
            <a:off x="5673398" y="5301208"/>
            <a:ext cx="1073364" cy="66527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0B5EDE74-EC76-42A0-BBD0-A27515332297}"/>
              </a:ext>
            </a:extLst>
          </p:cNvPr>
          <p:cNvCxnSpPr>
            <a:cxnSpLocks/>
          </p:cNvCxnSpPr>
          <p:nvPr/>
        </p:nvCxnSpPr>
        <p:spPr>
          <a:xfrm>
            <a:off x="5601390" y="5287908"/>
            <a:ext cx="1145372" cy="70210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6B1E22A-4B8A-4FF5-BAD3-8F3019BC7421}"/>
              </a:ext>
            </a:extLst>
          </p:cNvPr>
          <p:cNvSpPr txBox="1"/>
          <p:nvPr/>
        </p:nvSpPr>
        <p:spPr>
          <a:xfrm>
            <a:off x="5313357" y="5351552"/>
            <a:ext cx="1649429" cy="597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자동차세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연 </a:t>
            </a:r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52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만원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A6D07DA-EE96-46A8-8A2A-A2A87C29D2AE}"/>
              </a:ext>
            </a:extLst>
          </p:cNvPr>
          <p:cNvSpPr txBox="1"/>
          <p:nvPr/>
        </p:nvSpPr>
        <p:spPr>
          <a:xfrm>
            <a:off x="7401590" y="5351552"/>
            <a:ext cx="1628580" cy="597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자동차세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연 </a:t>
            </a:r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2.8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만원</a:t>
            </a:r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340FC4A1-8F60-475C-A282-E868C238D409}"/>
              </a:ext>
            </a:extLst>
          </p:cNvPr>
          <p:cNvSpPr/>
          <p:nvPr/>
        </p:nvSpPr>
        <p:spPr>
          <a:xfrm>
            <a:off x="7430041" y="5280848"/>
            <a:ext cx="1699423" cy="81244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1" name="화살표: 오른쪽 50">
            <a:extLst>
              <a:ext uri="{FF2B5EF4-FFF2-40B4-BE49-F238E27FC236}">
                <a16:creationId xmlns:a16="http://schemas.microsoft.com/office/drawing/2014/main" id="{45783E91-8803-4170-B215-7CDC46A19355}"/>
              </a:ext>
            </a:extLst>
          </p:cNvPr>
          <p:cNvSpPr/>
          <p:nvPr/>
        </p:nvSpPr>
        <p:spPr>
          <a:xfrm>
            <a:off x="6890778" y="5493367"/>
            <a:ext cx="438804" cy="311897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AF1F0AA-3B5C-46F4-987F-7C08B494564E}"/>
              </a:ext>
            </a:extLst>
          </p:cNvPr>
          <p:cNvSpPr txBox="1"/>
          <p:nvPr/>
        </p:nvSpPr>
        <p:spPr>
          <a:xfrm>
            <a:off x="5169342" y="5949280"/>
            <a:ext cx="20159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배기량 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2,000cc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승용차 기준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F3981C5-EF93-4185-8D6A-71FA01D310D5}"/>
              </a:ext>
            </a:extLst>
          </p:cNvPr>
          <p:cNvSpPr txBox="1"/>
          <p:nvPr/>
        </p:nvSpPr>
        <p:spPr>
          <a:xfrm>
            <a:off x="1064568" y="3537208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앞은 승용차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FF38061-8659-4173-855F-2816E922C8E8}"/>
              </a:ext>
            </a:extLst>
          </p:cNvPr>
          <p:cNvSpPr txBox="1"/>
          <p:nvPr/>
        </p:nvSpPr>
        <p:spPr>
          <a:xfrm>
            <a:off x="3122731" y="3520647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뒤는 화물차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870791-7A9C-436F-9850-47E38AE0439C}"/>
              </a:ext>
            </a:extLst>
          </p:cNvPr>
          <p:cNvSpPr txBox="1"/>
          <p:nvPr/>
        </p:nvSpPr>
        <p:spPr>
          <a:xfrm>
            <a:off x="977830" y="97468"/>
            <a:ext cx="4767258" cy="523220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  <a:sp3d extrusionH="50800">
              <a:bevelT w="12700" h="12700"/>
            </a:sp3d>
          </a:bodyPr>
          <a:lstStyle>
            <a:defPPr>
              <a:defRPr lang="ko-KR"/>
            </a:defPPr>
            <a:lvl1pPr algn="ctr">
              <a:defRPr sz="2500" b="1" spc="-25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pPr algn="l"/>
            <a:r>
              <a:rPr lang="ko-KR" altLang="en-US" sz="2800" spc="-150" dirty="0"/>
              <a:t>동펑 리치</a:t>
            </a:r>
            <a:r>
              <a:rPr lang="en-US" altLang="ko-KR" sz="2800" spc="-150" dirty="0"/>
              <a:t>6 EV </a:t>
            </a:r>
            <a:r>
              <a:rPr lang="ko-KR" altLang="en-US" sz="2800" spc="-150" dirty="0"/>
              <a:t>장점</a:t>
            </a:r>
          </a:p>
        </p:txBody>
      </p:sp>
    </p:spTree>
    <p:extLst>
      <p:ext uri="{BB962C8B-B14F-4D97-AF65-F5344CB8AC3E}">
        <p14:creationId xmlns:p14="http://schemas.microsoft.com/office/powerpoint/2010/main" val="1412044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5EEF542-BC3C-40EF-B924-FC17DFBB9ADC}"/>
              </a:ext>
            </a:extLst>
          </p:cNvPr>
          <p:cNvSpPr txBox="1"/>
          <p:nvPr/>
        </p:nvSpPr>
        <p:spPr bwMode="auto">
          <a:xfrm>
            <a:off x="1064568" y="616177"/>
            <a:ext cx="5825892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승용차와 화물차의 장점을 결합</a:t>
            </a:r>
          </a:p>
        </p:txBody>
      </p:sp>
      <p:pic>
        <p:nvPicPr>
          <p:cNvPr id="1026" name="Picture 2" descr="http://tago.kr/images/sub/newcar_Dongfeng_Rich6_EV_cont1_img1.jpg?v=1688996356">
            <a:extLst>
              <a:ext uri="{FF2B5EF4-FFF2-40B4-BE49-F238E27FC236}">
                <a16:creationId xmlns:a16="http://schemas.microsoft.com/office/drawing/2014/main" id="{E1CBAAEF-DBD0-451A-BFDE-A3D028C2C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27" y="1628799"/>
            <a:ext cx="448549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ago.kr/images/sub/newcar_Dongfeng_Rich6_EV_cont1_img2.jpg?v=1688996356">
            <a:extLst>
              <a:ext uri="{FF2B5EF4-FFF2-40B4-BE49-F238E27FC236}">
                <a16:creationId xmlns:a16="http://schemas.microsoft.com/office/drawing/2014/main" id="{11877485-9FD8-4154-9608-F94B873A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14" y="1628800"/>
            <a:ext cx="448549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CF85B7-57EA-45F2-B7C9-5B368B9A6270}"/>
              </a:ext>
            </a:extLst>
          </p:cNvPr>
          <p:cNvSpPr txBox="1"/>
          <p:nvPr/>
        </p:nvSpPr>
        <p:spPr>
          <a:xfrm>
            <a:off x="1326864" y="4941167"/>
            <a:ext cx="2417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앞은 승용차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064A90-04EB-48D4-B353-309F799DD3DD}"/>
              </a:ext>
            </a:extLst>
          </p:cNvPr>
          <p:cNvSpPr txBox="1"/>
          <p:nvPr/>
        </p:nvSpPr>
        <p:spPr>
          <a:xfrm>
            <a:off x="6105128" y="4941168"/>
            <a:ext cx="2417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뒤는 화물차</a:t>
            </a:r>
          </a:p>
        </p:txBody>
      </p:sp>
      <p:grpSp>
        <p:nvGrpSpPr>
          <p:cNvPr id="12" name="Group 82">
            <a:extLst>
              <a:ext uri="{FF2B5EF4-FFF2-40B4-BE49-F238E27FC236}">
                <a16:creationId xmlns:a16="http://schemas.microsoft.com/office/drawing/2014/main" id="{573520EE-2C21-4A03-97B1-2EE931102420}"/>
              </a:ext>
            </a:extLst>
          </p:cNvPr>
          <p:cNvGrpSpPr>
            <a:grpSpLocks/>
          </p:cNvGrpSpPr>
          <p:nvPr/>
        </p:nvGrpSpPr>
        <p:grpSpPr bwMode="auto">
          <a:xfrm>
            <a:off x="476286" y="994082"/>
            <a:ext cx="8892529" cy="375992"/>
            <a:chOff x="1436" y="806"/>
            <a:chExt cx="4080" cy="281"/>
          </a:xfrm>
        </p:grpSpPr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DE0246B-1646-4964-975A-7B267C51C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" y="832"/>
              <a:ext cx="408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015907" latinLnBrk="0">
                <a:lnSpc>
                  <a:spcPct val="110000"/>
                </a:lnSpc>
                <a:spcAft>
                  <a:spcPct val="10000"/>
                </a:spcAft>
                <a:buClr>
                  <a:srgbClr val="BFBFBF"/>
                </a:buClr>
                <a:buSzPct val="80000"/>
              </a:pP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승용차의 편안함과 화물차의 강인함을 하나로 합친 전기차입니다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lang="ko-KR" altLang="en-US" sz="22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4" name="Picture 64" descr="지원체계란">
              <a:extLst>
                <a:ext uri="{FF2B5EF4-FFF2-40B4-BE49-F238E27FC236}">
                  <a16:creationId xmlns:a16="http://schemas.microsoft.com/office/drawing/2014/main" id="{778B875A-CAE5-47E6-9885-94164367E8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08" y="806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7" descr="지원체계란">
              <a:extLst>
                <a:ext uri="{FF2B5EF4-FFF2-40B4-BE49-F238E27FC236}">
                  <a16:creationId xmlns:a16="http://schemas.microsoft.com/office/drawing/2014/main" id="{3C1485F0-6A57-4935-BBE7-73DE530ECC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61" y="810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709DDB7-9DC3-475E-AD45-09593F3C9EFA}"/>
              </a:ext>
            </a:extLst>
          </p:cNvPr>
          <p:cNvSpPr txBox="1"/>
          <p:nvPr/>
        </p:nvSpPr>
        <p:spPr>
          <a:xfrm>
            <a:off x="292827" y="5355793"/>
            <a:ext cx="4485498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개의 도어가 달린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약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5.3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미터의 거대한 승용차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앞좌석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명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뒷좌석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명이 탈 수 있는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인승 승용차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회 충전 시 시내주행거리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303km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의 장거리 주행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26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년간 검증된 세련되고 안정감 있는 차체 디자인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스마트폰 연결이 가능한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인치 디스플레이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F41D70-71D6-4C43-8414-B93CEE668709}"/>
              </a:ext>
            </a:extLst>
          </p:cNvPr>
          <p:cNvSpPr txBox="1"/>
          <p:nvPr/>
        </p:nvSpPr>
        <p:spPr>
          <a:xfrm>
            <a:off x="5089392" y="5355792"/>
            <a:ext cx="4485498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ko-KR" altLang="en-US" sz="1400" dirty="0">
                <a:latin typeface="맑은 고딕" panose="020B0503020000020004" pitchFamily="50" charset="-127"/>
              </a:rPr>
              <a:t>크기에 놀라고 우람한 디자인에 감동하는 전기차</a:t>
            </a:r>
            <a:endParaRPr lang="en-US" altLang="ko-KR" sz="1400" dirty="0">
              <a:latin typeface="맑은 고딕" panose="020B0503020000020004" pitchFamily="50" charset="-127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제네시스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G80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의 전장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5.0m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보다 더 긴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5.3m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최대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700kg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실을 수 있는 대용량 화물차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77.28kWh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대용량 배터리를 장착한 전기차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화재나 폭발 위험이 없는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리튬인산철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배터리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(LFP)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B8FEFE-B548-4424-9FBA-89865BEAC9FD}"/>
              </a:ext>
            </a:extLst>
          </p:cNvPr>
          <p:cNvSpPr txBox="1"/>
          <p:nvPr/>
        </p:nvSpPr>
        <p:spPr>
          <a:xfrm>
            <a:off x="977830" y="97468"/>
            <a:ext cx="4767258" cy="523220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  <a:sp3d extrusionH="50800">
              <a:bevelT w="12700" h="12700"/>
            </a:sp3d>
          </a:bodyPr>
          <a:lstStyle>
            <a:defPPr>
              <a:defRPr lang="ko-KR"/>
            </a:defPPr>
            <a:lvl1pPr algn="ctr">
              <a:defRPr sz="2500" b="1" spc="-25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pPr algn="l"/>
            <a:r>
              <a:rPr lang="ko-KR" altLang="en-US" sz="2800" spc="-150" dirty="0"/>
              <a:t>동펑 리치</a:t>
            </a:r>
            <a:r>
              <a:rPr lang="en-US" altLang="ko-KR" sz="2800" spc="-150" dirty="0"/>
              <a:t>6 EV </a:t>
            </a:r>
            <a:r>
              <a:rPr lang="ko-KR" altLang="en-US" sz="2800" spc="-150" dirty="0"/>
              <a:t>장점</a:t>
            </a:r>
          </a:p>
        </p:txBody>
      </p:sp>
    </p:spTree>
    <p:extLst>
      <p:ext uri="{BB962C8B-B14F-4D97-AF65-F5344CB8AC3E}">
        <p14:creationId xmlns:p14="http://schemas.microsoft.com/office/powerpoint/2010/main" val="351877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5EEF542-BC3C-40EF-B924-FC17DFBB9ADC}"/>
              </a:ext>
            </a:extLst>
          </p:cNvPr>
          <p:cNvSpPr txBox="1"/>
          <p:nvPr/>
        </p:nvSpPr>
        <p:spPr bwMode="auto">
          <a:xfrm>
            <a:off x="1064568" y="616177"/>
            <a:ext cx="5825892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승용차보다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배 정도 높은 전기차 보조금</a:t>
            </a:r>
          </a:p>
        </p:txBody>
      </p:sp>
      <p:grpSp>
        <p:nvGrpSpPr>
          <p:cNvPr id="4" name="Group 82">
            <a:extLst>
              <a:ext uri="{FF2B5EF4-FFF2-40B4-BE49-F238E27FC236}">
                <a16:creationId xmlns:a16="http://schemas.microsoft.com/office/drawing/2014/main" id="{68A51C23-DA80-4341-B992-B18D0D0CBA81}"/>
              </a:ext>
            </a:extLst>
          </p:cNvPr>
          <p:cNvGrpSpPr>
            <a:grpSpLocks/>
          </p:cNvGrpSpPr>
          <p:nvPr/>
        </p:nvGrpSpPr>
        <p:grpSpPr bwMode="auto">
          <a:xfrm>
            <a:off x="476286" y="994082"/>
            <a:ext cx="8892529" cy="375992"/>
            <a:chOff x="1436" y="806"/>
            <a:chExt cx="4080" cy="281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86369C5C-EF9E-4B75-BD17-9B144860D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" y="832"/>
              <a:ext cx="408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015907" latinLnBrk="0">
                <a:lnSpc>
                  <a:spcPct val="110000"/>
                </a:lnSpc>
                <a:spcAft>
                  <a:spcPct val="10000"/>
                </a:spcAft>
                <a:buClr>
                  <a:srgbClr val="BFBFBF"/>
                </a:buClr>
                <a:buSzPct val="80000"/>
              </a:pP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전기승용차 보조금은 많아야 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천만원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전기픽업 보조금은 약 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천만원</a:t>
              </a:r>
              <a:endParaRPr lang="ko-KR" altLang="en-US" sz="22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6" name="Picture 64" descr="지원체계란">
              <a:extLst>
                <a:ext uri="{FF2B5EF4-FFF2-40B4-BE49-F238E27FC236}">
                  <a16:creationId xmlns:a16="http://schemas.microsoft.com/office/drawing/2014/main" id="{3A65D505-3A57-4A38-92AA-6441963E7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75" y="806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7" descr="지원체계란">
              <a:extLst>
                <a:ext uri="{FF2B5EF4-FFF2-40B4-BE49-F238E27FC236}">
                  <a16:creationId xmlns:a16="http://schemas.microsoft.com/office/drawing/2014/main" id="{16BCEA52-2EB3-40E7-975A-AACA5E9F88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07" y="810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74F1FA2E-328C-4BCA-A51B-06A789C7E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711722"/>
              </p:ext>
            </p:extLst>
          </p:nvPr>
        </p:nvGraphicFramePr>
        <p:xfrm>
          <a:off x="476286" y="1472792"/>
          <a:ext cx="9013222" cy="4774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078">
                  <a:extLst>
                    <a:ext uri="{9D8B030D-6E8A-4147-A177-3AD203B41FA5}">
                      <a16:colId xmlns:a16="http://schemas.microsoft.com/office/drawing/2014/main" val="633079224"/>
                    </a:ext>
                  </a:extLst>
                </a:gridCol>
                <a:gridCol w="1432388">
                  <a:extLst>
                    <a:ext uri="{9D8B030D-6E8A-4147-A177-3AD203B41FA5}">
                      <a16:colId xmlns:a16="http://schemas.microsoft.com/office/drawing/2014/main" val="4215723446"/>
                    </a:ext>
                  </a:extLst>
                </a:gridCol>
                <a:gridCol w="1157446">
                  <a:extLst>
                    <a:ext uri="{9D8B030D-6E8A-4147-A177-3AD203B41FA5}">
                      <a16:colId xmlns:a16="http://schemas.microsoft.com/office/drawing/2014/main" val="3020165079"/>
                    </a:ext>
                  </a:extLst>
                </a:gridCol>
                <a:gridCol w="1109929">
                  <a:extLst>
                    <a:ext uri="{9D8B030D-6E8A-4147-A177-3AD203B41FA5}">
                      <a16:colId xmlns:a16="http://schemas.microsoft.com/office/drawing/2014/main" val="4076250877"/>
                    </a:ext>
                  </a:extLst>
                </a:gridCol>
                <a:gridCol w="1193536">
                  <a:extLst>
                    <a:ext uri="{9D8B030D-6E8A-4147-A177-3AD203B41FA5}">
                      <a16:colId xmlns:a16="http://schemas.microsoft.com/office/drawing/2014/main" val="2911949407"/>
                    </a:ext>
                  </a:extLst>
                </a:gridCol>
                <a:gridCol w="1102615">
                  <a:extLst>
                    <a:ext uri="{9D8B030D-6E8A-4147-A177-3AD203B41FA5}">
                      <a16:colId xmlns:a16="http://schemas.microsoft.com/office/drawing/2014/main" val="2348420474"/>
                    </a:ext>
                  </a:extLst>
                </a:gridCol>
                <a:gridCol w="1102615">
                  <a:extLst>
                    <a:ext uri="{9D8B030D-6E8A-4147-A177-3AD203B41FA5}">
                      <a16:colId xmlns:a16="http://schemas.microsoft.com/office/drawing/2014/main" val="346524876"/>
                    </a:ext>
                  </a:extLst>
                </a:gridCol>
                <a:gridCol w="1102615">
                  <a:extLst>
                    <a:ext uri="{9D8B030D-6E8A-4147-A177-3AD203B41FA5}">
                      <a16:colId xmlns:a16="http://schemas.microsoft.com/office/drawing/2014/main" val="60219464"/>
                    </a:ext>
                  </a:extLst>
                </a:gridCol>
              </a:tblGrid>
              <a:tr h="4207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지역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차량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차량가격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국고보조금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지방비</a:t>
                      </a: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보조금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소상공인</a:t>
                      </a: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지원금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보조금</a:t>
                      </a: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합계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소비자</a:t>
                      </a: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부담금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9576983"/>
                  </a:ext>
                </a:extLst>
              </a:tr>
              <a:tr h="271767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서울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동펑 리치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6 EV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5,995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1,177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392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353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1,922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4,073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928114"/>
                  </a:ext>
                </a:extLst>
              </a:tr>
              <a:tr h="27176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기아 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EV6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5,935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680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180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860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5,075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872610"/>
                  </a:ext>
                </a:extLst>
              </a:tr>
              <a:tr h="27176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현대 아이오닉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5,885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680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180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860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5,025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131976"/>
                  </a:ext>
                </a:extLst>
              </a:tr>
              <a:tr h="27176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현대 아이오닉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6,135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680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180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860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5,275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577482"/>
                  </a:ext>
                </a:extLst>
              </a:tr>
              <a:tr h="271767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인천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동펑 리치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6 EV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5,995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1,177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588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353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2,118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3,877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019389"/>
                  </a:ext>
                </a:extLst>
              </a:tr>
              <a:tr h="27176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기아 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EV6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5,935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680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350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1,030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4,905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3603267"/>
                  </a:ext>
                </a:extLst>
              </a:tr>
              <a:tr h="27176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현대 아이오닉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5,885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680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350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1,030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4,855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3920583"/>
                  </a:ext>
                </a:extLst>
              </a:tr>
              <a:tr h="27176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현대 아이오닉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6,135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680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350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1,030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5,105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9033246"/>
                  </a:ext>
                </a:extLst>
              </a:tr>
              <a:tr h="271767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경기</a:t>
                      </a:r>
                      <a:endParaRPr lang="en-US" altLang="ko-K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수원시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동펑 리치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6 EV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5,995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1,177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588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353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2,118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3,877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912528"/>
                  </a:ext>
                </a:extLst>
              </a:tr>
              <a:tr h="27176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기아 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EV6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5,935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680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300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980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4,955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968697"/>
                  </a:ext>
                </a:extLst>
              </a:tr>
              <a:tr h="27176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현대 아이오닉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5,885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680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300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980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4,905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2591908"/>
                  </a:ext>
                </a:extLst>
              </a:tr>
              <a:tr h="27176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현대 아이오닉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6,135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680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300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980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5,155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672168"/>
                  </a:ext>
                </a:extLst>
              </a:tr>
              <a:tr h="271767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충남</a:t>
                      </a:r>
                      <a:endParaRPr lang="en-US" altLang="ko-K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천안시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동펑 리치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6 EV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5,995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1,177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900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353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2,430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3,565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217678"/>
                  </a:ext>
                </a:extLst>
              </a:tr>
              <a:tr h="27176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기아 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EV6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5,935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680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700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1,380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4,555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8442527"/>
                  </a:ext>
                </a:extLst>
              </a:tr>
              <a:tr h="27176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현대 아이오닉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5,885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680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700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1,380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4,505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3928467"/>
                  </a:ext>
                </a:extLst>
              </a:tr>
              <a:tr h="27176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현대 아이오닉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6,135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680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700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1,380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4,755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31490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15D5B39-BADE-4011-B749-6B60D7FBFD2D}"/>
              </a:ext>
            </a:extLst>
          </p:cNvPr>
          <p:cNvSpPr txBox="1"/>
          <p:nvPr/>
        </p:nvSpPr>
        <p:spPr>
          <a:xfrm>
            <a:off x="489363" y="6247784"/>
            <a:ext cx="9000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전국 주요 지역의 보조금 사례입니다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좀 더 많은 정보를 원하면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타고 홈페이지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보조금 페이지를 참고해 주세요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BD871A-D2AC-4B58-877A-81E3D2CF9EC2}"/>
              </a:ext>
            </a:extLst>
          </p:cNvPr>
          <p:cNvSpPr txBox="1"/>
          <p:nvPr/>
        </p:nvSpPr>
        <p:spPr>
          <a:xfrm>
            <a:off x="977830" y="97468"/>
            <a:ext cx="4767258" cy="523220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  <a:sp3d extrusionH="50800">
              <a:bevelT w="12700" h="12700"/>
            </a:sp3d>
          </a:bodyPr>
          <a:lstStyle>
            <a:defPPr>
              <a:defRPr lang="ko-KR"/>
            </a:defPPr>
            <a:lvl1pPr algn="ctr">
              <a:defRPr sz="2500" b="1" spc="-25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pPr algn="l"/>
            <a:r>
              <a:rPr lang="ko-KR" altLang="en-US" sz="2800" spc="-150" dirty="0"/>
              <a:t>동펑 리치</a:t>
            </a:r>
            <a:r>
              <a:rPr lang="en-US" altLang="ko-KR" sz="2800" spc="-150" dirty="0"/>
              <a:t>6 EV </a:t>
            </a:r>
            <a:r>
              <a:rPr lang="ko-KR" altLang="en-US" sz="2800" spc="-150" dirty="0"/>
              <a:t>장점</a:t>
            </a:r>
          </a:p>
        </p:txBody>
      </p:sp>
    </p:spTree>
    <p:extLst>
      <p:ext uri="{BB962C8B-B14F-4D97-AF65-F5344CB8AC3E}">
        <p14:creationId xmlns:p14="http://schemas.microsoft.com/office/powerpoint/2010/main" val="281423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5EEF542-BC3C-40EF-B924-FC17DFBB9ADC}"/>
              </a:ext>
            </a:extLst>
          </p:cNvPr>
          <p:cNvSpPr txBox="1"/>
          <p:nvPr/>
        </p:nvSpPr>
        <p:spPr bwMode="auto">
          <a:xfrm>
            <a:off x="1064568" y="616177"/>
            <a:ext cx="5825892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소상공인 혜택 약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900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만원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소상공인 지원금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353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만원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부가세 환급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545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만원 </a:t>
            </a:r>
          </a:p>
        </p:txBody>
      </p:sp>
      <p:grpSp>
        <p:nvGrpSpPr>
          <p:cNvPr id="4" name="Group 82">
            <a:extLst>
              <a:ext uri="{FF2B5EF4-FFF2-40B4-BE49-F238E27FC236}">
                <a16:creationId xmlns:a16="http://schemas.microsoft.com/office/drawing/2014/main" id="{21ED99B9-6DCD-4188-822B-FD83E070A0E6}"/>
              </a:ext>
            </a:extLst>
          </p:cNvPr>
          <p:cNvGrpSpPr>
            <a:grpSpLocks/>
          </p:cNvGrpSpPr>
          <p:nvPr/>
        </p:nvGrpSpPr>
        <p:grpSpPr bwMode="auto">
          <a:xfrm>
            <a:off x="476286" y="994082"/>
            <a:ext cx="8892529" cy="375992"/>
            <a:chOff x="1436" y="806"/>
            <a:chExt cx="4080" cy="281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80DF3DDE-C2A0-4D2E-AA7C-D963EF260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" y="832"/>
              <a:ext cx="408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015907" latinLnBrk="0">
                <a:lnSpc>
                  <a:spcPct val="110000"/>
                </a:lnSpc>
                <a:spcAft>
                  <a:spcPct val="10000"/>
                </a:spcAft>
                <a:buClr>
                  <a:srgbClr val="BFBFBF"/>
                </a:buClr>
                <a:buSzPct val="80000"/>
              </a:pP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약 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900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만원의 소상공인 혜택을 추가로 받으세요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lang="ko-KR" altLang="en-US" sz="22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6" name="Picture 64" descr="지원체계란">
              <a:extLst>
                <a:ext uri="{FF2B5EF4-FFF2-40B4-BE49-F238E27FC236}">
                  <a16:creationId xmlns:a16="http://schemas.microsoft.com/office/drawing/2014/main" id="{A405B28F-3847-4AAC-9798-FE04F31A4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03" y="806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7" descr="지원체계란">
              <a:extLst>
                <a:ext uri="{FF2B5EF4-FFF2-40B4-BE49-F238E27FC236}">
                  <a16:creationId xmlns:a16="http://schemas.microsoft.com/office/drawing/2014/main" id="{1B382352-CE44-4232-AA4B-2223F774C6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45" y="810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6" descr="https://tago.kr/images/sub/sub_cont_swiper4_6.jpg?v=1688291541">
            <a:extLst>
              <a:ext uri="{FF2B5EF4-FFF2-40B4-BE49-F238E27FC236}">
                <a16:creationId xmlns:a16="http://schemas.microsoft.com/office/drawing/2014/main" id="{AB95A239-F6B3-484B-B526-006256BA9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288" y="1628800"/>
            <a:ext cx="3199200" cy="4529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6F6F6F-B784-47F4-8059-270138EE0C12}"/>
              </a:ext>
            </a:extLst>
          </p:cNvPr>
          <p:cNvSpPr txBox="1"/>
          <p:nvPr/>
        </p:nvSpPr>
        <p:spPr>
          <a:xfrm>
            <a:off x="476286" y="1556792"/>
            <a:ext cx="534081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600" b="1" dirty="0">
                <a:latin typeface="+mn-ea"/>
              </a:rPr>
              <a:t>소상공인</a:t>
            </a:r>
            <a:r>
              <a:rPr lang="en-US" altLang="ko-KR" sz="1600" dirty="0">
                <a:latin typeface="+mn-ea"/>
              </a:rPr>
              <a:t>(</a:t>
            </a:r>
            <a:r>
              <a:rPr lang="ko-KR" altLang="en-US" sz="1600" dirty="0">
                <a:latin typeface="+mn-ea"/>
              </a:rPr>
              <a:t>小商工人</a:t>
            </a:r>
            <a:r>
              <a:rPr lang="en-US" altLang="ko-KR" sz="1600" dirty="0">
                <a:latin typeface="+mn-ea"/>
              </a:rPr>
              <a:t>)</a:t>
            </a:r>
            <a:r>
              <a:rPr lang="ko-KR" altLang="en-US" sz="1600" dirty="0">
                <a:latin typeface="+mn-ea"/>
              </a:rPr>
              <a:t>이란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소기업 중에서 매출액이 작고 상시 근로자 수가 적은 업체를 말합니다</a:t>
            </a:r>
            <a:r>
              <a:rPr lang="en-US" altLang="ko-KR" sz="1600" dirty="0">
                <a:latin typeface="+mn-ea"/>
              </a:rPr>
              <a:t>. 1</a:t>
            </a:r>
            <a:r>
              <a:rPr lang="ko-KR" altLang="en-US" sz="1600" dirty="0">
                <a:latin typeface="+mn-ea"/>
              </a:rPr>
              <a:t>인 기업 등 개인사업자라면 누구나 쉽게 소상공인 확인서를 발급받을 수 있습니다</a:t>
            </a:r>
            <a:r>
              <a:rPr lang="en-US" altLang="ko-KR" sz="1600" dirty="0">
                <a:latin typeface="+mn-ea"/>
              </a:rPr>
              <a:t>.</a:t>
            </a:r>
          </a:p>
          <a:p>
            <a:pPr algn="just"/>
            <a:endParaRPr lang="en-US" altLang="ko-KR" sz="800" dirty="0">
              <a:latin typeface="+mn-ea"/>
            </a:endParaRPr>
          </a:p>
          <a:p>
            <a:pPr marL="144000" indent="-144000" algn="just"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+mn-ea"/>
              </a:rPr>
              <a:t>음식점 등 일반 업체 </a:t>
            </a:r>
            <a:r>
              <a:rPr lang="en-US" altLang="ko-KR" sz="1600" dirty="0">
                <a:latin typeface="+mn-ea"/>
              </a:rPr>
              <a:t>: </a:t>
            </a:r>
            <a:r>
              <a:rPr lang="ko-KR" altLang="en-US" sz="1600" dirty="0">
                <a:latin typeface="+mn-ea"/>
              </a:rPr>
              <a:t>상시 근로자 수 </a:t>
            </a:r>
            <a:r>
              <a:rPr lang="en-US" altLang="ko-KR" sz="1600" dirty="0">
                <a:latin typeface="+mn-ea"/>
              </a:rPr>
              <a:t>5</a:t>
            </a:r>
            <a:r>
              <a:rPr lang="ko-KR" altLang="en-US" sz="1600" dirty="0">
                <a:latin typeface="+mn-ea"/>
              </a:rPr>
              <a:t>명 미만</a:t>
            </a:r>
            <a:endParaRPr lang="en-US" altLang="ko-KR" sz="1600" dirty="0">
              <a:latin typeface="+mn-ea"/>
            </a:endParaRPr>
          </a:p>
          <a:p>
            <a:pPr marL="144000" indent="-144000" algn="just"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+mn-ea"/>
              </a:rPr>
              <a:t>제조업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건설업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운수업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광업 </a:t>
            </a:r>
            <a:r>
              <a:rPr lang="en-US" altLang="ko-KR" sz="1600" dirty="0">
                <a:latin typeface="+mn-ea"/>
              </a:rPr>
              <a:t>: 10</a:t>
            </a:r>
            <a:r>
              <a:rPr lang="ko-KR" altLang="en-US" sz="1600" dirty="0">
                <a:latin typeface="+mn-ea"/>
              </a:rPr>
              <a:t>명 미만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18EE8454-36DB-4705-8704-997EE19D0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12" y="3311435"/>
            <a:ext cx="4752528" cy="30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1015907" latinLnBrk="0">
              <a:lnSpc>
                <a:spcPct val="110000"/>
              </a:lnSpc>
              <a:spcAft>
                <a:spcPct val="10000"/>
              </a:spcAft>
              <a:buClr>
                <a:srgbClr val="BFBFBF"/>
              </a:buClr>
              <a:buSzPct val="80000"/>
            </a:pPr>
            <a:r>
              <a:rPr kumimoji="1" lang="en-US" altLang="ko-KR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kumimoji="1" lang="ko-KR" altLang="en-US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소상공인 지원금 </a:t>
            </a:r>
            <a:r>
              <a:rPr kumimoji="1" lang="en-US" altLang="ko-KR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: 353</a:t>
            </a:r>
            <a:r>
              <a:rPr kumimoji="1" lang="ko-KR" altLang="en-US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만원</a:t>
            </a:r>
            <a:endParaRPr lang="ko-KR" altLang="en-US" sz="2000" b="1" spc="-150" dirty="0">
              <a:gradFill flip="none" rotWithShape="1">
                <a:gsLst>
                  <a:gs pos="21000">
                    <a:srgbClr val="EF6315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effectLst>
                <a:innerShdw blurRad="76200" dist="38100" dir="13500000">
                  <a:prstClr val="black">
                    <a:alpha val="60000"/>
                  </a:prstClr>
                </a:inn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E7309EA-2B34-4B21-899A-09909F03A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905" y="4589202"/>
            <a:ext cx="4752528" cy="30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1015907" latinLnBrk="0">
              <a:lnSpc>
                <a:spcPct val="110000"/>
              </a:lnSpc>
              <a:spcAft>
                <a:spcPct val="10000"/>
              </a:spcAft>
              <a:buClr>
                <a:srgbClr val="BFBFBF"/>
              </a:buClr>
              <a:buSzPct val="80000"/>
            </a:pPr>
            <a:r>
              <a:rPr kumimoji="1" lang="en-US" altLang="ko-KR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kumimoji="1" lang="ko-KR" altLang="en-US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부가세 환급 </a:t>
            </a:r>
            <a:r>
              <a:rPr kumimoji="1" lang="en-US" altLang="ko-KR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: 545</a:t>
            </a:r>
            <a:r>
              <a:rPr kumimoji="1" lang="ko-KR" altLang="en-US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만원</a:t>
            </a:r>
            <a:endParaRPr lang="ko-KR" altLang="en-US" sz="2000" b="1" spc="-150" dirty="0">
              <a:gradFill flip="none" rotWithShape="1">
                <a:gsLst>
                  <a:gs pos="21000">
                    <a:srgbClr val="EF6315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effectLst>
                <a:innerShdw blurRad="76200" dist="38100" dir="13500000">
                  <a:prstClr val="black">
                    <a:alpha val="60000"/>
                  </a:prstClr>
                </a:inn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D01E70-8892-4368-B541-78AFD7A11271}"/>
              </a:ext>
            </a:extLst>
          </p:cNvPr>
          <p:cNvSpPr txBox="1"/>
          <p:nvPr/>
        </p:nvSpPr>
        <p:spPr>
          <a:xfrm>
            <a:off x="488857" y="3678123"/>
            <a:ext cx="5340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600" dirty="0">
                <a:latin typeface="+mn-ea"/>
              </a:rPr>
              <a:t>차량 구매 시 소상공인 확인서를 제출하고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소상공인 지원금 </a:t>
            </a:r>
            <a:r>
              <a:rPr lang="en-US" altLang="ko-KR" sz="1600" dirty="0">
                <a:latin typeface="+mn-ea"/>
              </a:rPr>
              <a:t>353</a:t>
            </a:r>
            <a:r>
              <a:rPr lang="ko-KR" altLang="en-US" sz="1600" dirty="0">
                <a:latin typeface="+mn-ea"/>
              </a:rPr>
              <a:t>만원을 차감한 나머지 금액만 소비자 부담금으로 납부하세요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CEA5F4-4B91-4F5D-B5FF-FF6ADCD6D20A}"/>
              </a:ext>
            </a:extLst>
          </p:cNvPr>
          <p:cNvSpPr txBox="1"/>
          <p:nvPr/>
        </p:nvSpPr>
        <p:spPr>
          <a:xfrm>
            <a:off x="513310" y="4985881"/>
            <a:ext cx="53408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600" dirty="0">
                <a:latin typeface="+mn-ea"/>
              </a:rPr>
              <a:t>소상공인을 포함한 사업자의 경우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부가세 </a:t>
            </a:r>
            <a:r>
              <a:rPr lang="en-US" altLang="ko-KR" sz="1600" dirty="0">
                <a:latin typeface="+mn-ea"/>
              </a:rPr>
              <a:t>545</a:t>
            </a:r>
            <a:r>
              <a:rPr lang="ko-KR" altLang="en-US" sz="1600" dirty="0">
                <a:latin typeface="+mn-ea"/>
              </a:rPr>
              <a:t>만원을 돌려받을 수 있습니다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다른 납부할 부가세가 있을 경우 이 금액을 차감해 드리고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만약 납부할 부가세가 없으면 나중에 국가에서 </a:t>
            </a:r>
            <a:r>
              <a:rPr lang="en-US" altLang="ko-KR" sz="1600" dirty="0">
                <a:latin typeface="+mn-ea"/>
              </a:rPr>
              <a:t>545</a:t>
            </a:r>
            <a:r>
              <a:rPr lang="ko-KR" altLang="en-US" sz="1600" dirty="0">
                <a:latin typeface="+mn-ea"/>
              </a:rPr>
              <a:t>만원을 사업자가 지정한 은행계좌로 환급해 드립니다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EA925A-117C-478D-9D47-202DC4C2A6FF}"/>
              </a:ext>
            </a:extLst>
          </p:cNvPr>
          <p:cNvSpPr txBox="1"/>
          <p:nvPr/>
        </p:nvSpPr>
        <p:spPr>
          <a:xfrm>
            <a:off x="6146288" y="6237312"/>
            <a:ext cx="319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소상공인 확인서 예시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F172BF-0EE9-4CF2-8779-A9EBDAC3A6B2}"/>
              </a:ext>
            </a:extLst>
          </p:cNvPr>
          <p:cNvSpPr txBox="1"/>
          <p:nvPr/>
        </p:nvSpPr>
        <p:spPr>
          <a:xfrm>
            <a:off x="977830" y="97468"/>
            <a:ext cx="4767258" cy="523220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  <a:sp3d extrusionH="50800">
              <a:bevelT w="12700" h="12700"/>
            </a:sp3d>
          </a:bodyPr>
          <a:lstStyle>
            <a:defPPr>
              <a:defRPr lang="ko-KR"/>
            </a:defPPr>
            <a:lvl1pPr algn="ctr">
              <a:defRPr sz="2500" b="1" spc="-25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pPr algn="l"/>
            <a:r>
              <a:rPr lang="ko-KR" altLang="en-US" sz="2800" spc="-150" dirty="0"/>
              <a:t>동펑 리치</a:t>
            </a:r>
            <a:r>
              <a:rPr lang="en-US" altLang="ko-KR" sz="2800" spc="-150" dirty="0"/>
              <a:t>6 EV </a:t>
            </a:r>
            <a:r>
              <a:rPr lang="ko-KR" altLang="en-US" sz="2800" spc="-150" dirty="0"/>
              <a:t>장점</a:t>
            </a:r>
          </a:p>
        </p:txBody>
      </p:sp>
    </p:spTree>
    <p:extLst>
      <p:ext uri="{BB962C8B-B14F-4D97-AF65-F5344CB8AC3E}">
        <p14:creationId xmlns:p14="http://schemas.microsoft.com/office/powerpoint/2010/main" val="4194470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5EEF542-BC3C-40EF-B924-FC17DFBB9ADC}"/>
              </a:ext>
            </a:extLst>
          </p:cNvPr>
          <p:cNvSpPr txBox="1"/>
          <p:nvPr/>
        </p:nvSpPr>
        <p:spPr bwMode="auto">
          <a:xfrm>
            <a:off x="1064568" y="616177"/>
            <a:ext cx="5825892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저렴한 유지비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유류비 절감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취득세 감면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자동차세 감면</a:t>
            </a:r>
          </a:p>
        </p:txBody>
      </p:sp>
      <p:grpSp>
        <p:nvGrpSpPr>
          <p:cNvPr id="4" name="Group 82">
            <a:extLst>
              <a:ext uri="{FF2B5EF4-FFF2-40B4-BE49-F238E27FC236}">
                <a16:creationId xmlns:a16="http://schemas.microsoft.com/office/drawing/2014/main" id="{C3365DEE-1936-435F-857A-2778639243F6}"/>
              </a:ext>
            </a:extLst>
          </p:cNvPr>
          <p:cNvGrpSpPr>
            <a:grpSpLocks/>
          </p:cNvGrpSpPr>
          <p:nvPr/>
        </p:nvGrpSpPr>
        <p:grpSpPr bwMode="auto">
          <a:xfrm>
            <a:off x="476286" y="994082"/>
            <a:ext cx="8892529" cy="375992"/>
            <a:chOff x="1436" y="806"/>
            <a:chExt cx="4080" cy="281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A8B6300E-7A23-4313-802F-E8B6C1C17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" y="832"/>
              <a:ext cx="408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015907" latinLnBrk="0">
                <a:lnSpc>
                  <a:spcPct val="110000"/>
                </a:lnSpc>
                <a:spcAft>
                  <a:spcPct val="10000"/>
                </a:spcAft>
                <a:buClr>
                  <a:srgbClr val="BFBFBF"/>
                </a:buClr>
                <a:buSzPct val="80000"/>
              </a:pP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유류비를 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1/10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로 절감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취득세 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140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만원 감면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자동차세 감면</a:t>
              </a:r>
              <a:endParaRPr lang="ko-KR" altLang="en-US" sz="22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6" name="Picture 64" descr="지원체계란">
              <a:extLst>
                <a:ext uri="{FF2B5EF4-FFF2-40B4-BE49-F238E27FC236}">
                  <a16:creationId xmlns:a16="http://schemas.microsoft.com/office/drawing/2014/main" id="{BCE4A367-0528-4E55-9BC6-89392B055A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26" y="806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7" descr="지원체계란">
              <a:extLst>
                <a:ext uri="{FF2B5EF4-FFF2-40B4-BE49-F238E27FC236}">
                  <a16:creationId xmlns:a16="http://schemas.microsoft.com/office/drawing/2014/main" id="{A5F621F2-7E67-4905-B422-731AF727CC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6" y="810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F753A47-2186-4222-937E-6A2C68011533}"/>
              </a:ext>
            </a:extLst>
          </p:cNvPr>
          <p:cNvSpPr txBox="1"/>
          <p:nvPr/>
        </p:nvSpPr>
        <p:spPr>
          <a:xfrm>
            <a:off x="416495" y="1844822"/>
            <a:ext cx="2803103" cy="479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ko-KR" altLang="en-US" sz="1600" dirty="0">
                <a:latin typeface="+mn-ea"/>
              </a:rPr>
              <a:t>전기자동차 충전비는 내연기관 자동차가 사용하는 휘발유나 경유에 비해 가격이 상당히 저렴합니다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b="1" dirty="0">
                <a:latin typeface="+mn-ea"/>
              </a:rPr>
              <a:t>완속충전인 경우 약 </a:t>
            </a:r>
            <a:r>
              <a:rPr lang="en-US" altLang="ko-KR" sz="1600" b="1" dirty="0">
                <a:latin typeface="+mn-ea"/>
              </a:rPr>
              <a:t>1/10 </a:t>
            </a:r>
            <a:r>
              <a:rPr lang="ko-KR" altLang="en-US" sz="1600" b="1" dirty="0">
                <a:latin typeface="+mn-ea"/>
              </a:rPr>
              <a:t>가격</a:t>
            </a:r>
            <a:r>
              <a:rPr lang="en-US" altLang="ko-KR" sz="1600" b="1" dirty="0">
                <a:latin typeface="+mn-ea"/>
              </a:rPr>
              <a:t>, </a:t>
            </a:r>
            <a:r>
              <a:rPr lang="ko-KR" altLang="en-US" sz="1600" b="1" dirty="0">
                <a:latin typeface="+mn-ea"/>
              </a:rPr>
              <a:t>급속충전인 경우 </a:t>
            </a:r>
            <a:r>
              <a:rPr lang="en-US" altLang="ko-KR" sz="1600" b="1" dirty="0">
                <a:latin typeface="+mn-ea"/>
              </a:rPr>
              <a:t>1/5 </a:t>
            </a:r>
            <a:r>
              <a:rPr lang="ko-KR" altLang="en-US" sz="1600" b="1" dirty="0">
                <a:latin typeface="+mn-ea"/>
              </a:rPr>
              <a:t>정도 가격</a:t>
            </a:r>
            <a:r>
              <a:rPr lang="ko-KR" altLang="en-US" sz="1600" dirty="0">
                <a:latin typeface="+mn-ea"/>
              </a:rPr>
              <a:t>으로 충전이 가능합니다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예를 들어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한 달에 </a:t>
            </a:r>
            <a:r>
              <a:rPr lang="en-US" altLang="ko-KR" sz="1600" dirty="0">
                <a:latin typeface="+mn-ea"/>
              </a:rPr>
              <a:t>30</a:t>
            </a:r>
            <a:r>
              <a:rPr lang="ko-KR" altLang="en-US" sz="1600" dirty="0">
                <a:latin typeface="+mn-ea"/>
              </a:rPr>
              <a:t>만원의 유류비를 사용하는 내연기관 자동차를 전기자동차로 교체하면</a:t>
            </a:r>
            <a:r>
              <a:rPr lang="en-US" altLang="ko-KR" sz="1600" dirty="0">
                <a:latin typeface="+mn-ea"/>
              </a:rPr>
              <a:t>,</a:t>
            </a:r>
            <a:r>
              <a:rPr lang="ko-KR" altLang="en-US" sz="1600" dirty="0">
                <a:latin typeface="+mn-ea"/>
              </a:rPr>
              <a:t> 한 달에 약 </a:t>
            </a:r>
            <a:r>
              <a:rPr lang="en-US" altLang="ko-KR" sz="1600" dirty="0">
                <a:latin typeface="+mn-ea"/>
              </a:rPr>
              <a:t>3~6</a:t>
            </a:r>
            <a:r>
              <a:rPr lang="ko-KR" altLang="en-US" sz="1600" dirty="0">
                <a:latin typeface="+mn-ea"/>
              </a:rPr>
              <a:t>만원선으로 비용이 대폭 감소합니다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집이나 직장에 </a:t>
            </a:r>
            <a:r>
              <a:rPr lang="ko-KR" altLang="en-US" sz="1600" dirty="0" err="1">
                <a:latin typeface="+mn-ea"/>
              </a:rPr>
              <a:t>완속충전기가</a:t>
            </a:r>
            <a:r>
              <a:rPr lang="ko-KR" altLang="en-US" sz="1600" dirty="0">
                <a:latin typeface="+mn-ea"/>
              </a:rPr>
              <a:t> 설치된 경우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주유소 방문이 필요 없어 매우 편리합니다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A3FA573E-CE49-4D58-B35C-1641EA9CF3C0}"/>
              </a:ext>
            </a:extLst>
          </p:cNvPr>
          <p:cNvGrpSpPr/>
          <p:nvPr/>
        </p:nvGrpSpPr>
        <p:grpSpPr>
          <a:xfrm flipH="1">
            <a:off x="416496" y="1484784"/>
            <a:ext cx="2808312" cy="349366"/>
            <a:chOff x="-3830867" y="1436941"/>
            <a:chExt cx="3080679" cy="429604"/>
          </a:xfrm>
        </p:grpSpPr>
        <p:sp>
          <p:nvSpPr>
            <p:cNvPr id="12" name="양쪽 모서리가 둥근 사각형 119">
              <a:extLst>
                <a:ext uri="{FF2B5EF4-FFF2-40B4-BE49-F238E27FC236}">
                  <a16:creationId xmlns:a16="http://schemas.microsoft.com/office/drawing/2014/main" id="{85393B1D-553A-4F3A-AE87-2C03B714279E}"/>
                </a:ext>
              </a:extLst>
            </p:cNvPr>
            <p:cNvSpPr/>
            <p:nvPr/>
          </p:nvSpPr>
          <p:spPr>
            <a:xfrm>
              <a:off x="-3830867" y="1441309"/>
              <a:ext cx="3080679" cy="425236"/>
            </a:xfrm>
            <a:prstGeom prst="round2SameRect">
              <a:avLst/>
            </a:prstGeom>
            <a:solidFill>
              <a:schemeClr val="accent2">
                <a:lumMod val="50000"/>
              </a:schemeClr>
            </a:solidFill>
            <a:ln w="28575">
              <a:noFill/>
            </a:ln>
            <a:effectLst>
              <a:innerShdw blurRad="127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500" dirty="0">
                <a:latin typeface="+mn-ea"/>
              </a:endParaRPr>
            </a:p>
          </p:txBody>
        </p:sp>
        <p:sp>
          <p:nvSpPr>
            <p:cNvPr id="13" name="양쪽 모서리가 둥근 사각형 120">
              <a:extLst>
                <a:ext uri="{FF2B5EF4-FFF2-40B4-BE49-F238E27FC236}">
                  <a16:creationId xmlns:a16="http://schemas.microsoft.com/office/drawing/2014/main" id="{D5CEB9C5-F40E-40F5-AEE6-6AB8DFFAD924}"/>
                </a:ext>
              </a:extLst>
            </p:cNvPr>
            <p:cNvSpPr/>
            <p:nvPr/>
          </p:nvSpPr>
          <p:spPr>
            <a:xfrm>
              <a:off x="-3825152" y="1436941"/>
              <a:ext cx="3069250" cy="425236"/>
            </a:xfrm>
            <a:prstGeom prst="round2SameRect">
              <a:avLst/>
            </a:prstGeom>
            <a:pattFill prst="dashHorz">
              <a:fgClr>
                <a:schemeClr val="accent5">
                  <a:lumMod val="50000"/>
                </a:schemeClr>
              </a:fgClr>
              <a:bgClr>
                <a:schemeClr val="accent5">
                  <a:lumMod val="75000"/>
                </a:schemeClr>
              </a:bgClr>
            </a:patt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500" dirty="0">
                <a:latin typeface="+mn-ea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6056EBC-DBFB-4CE7-85ED-0B0802161662}"/>
              </a:ext>
            </a:extLst>
          </p:cNvPr>
          <p:cNvSpPr txBox="1"/>
          <p:nvPr/>
        </p:nvSpPr>
        <p:spPr>
          <a:xfrm flipH="1">
            <a:off x="514366" y="1512986"/>
            <a:ext cx="2566426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defPPr>
              <a:defRPr lang="ko-KR"/>
            </a:defPPr>
            <a:lvl3pPr marL="0" lvl="2" indent="-457200" algn="ctr" defTabSz="914895" fontAlgn="ctr">
              <a:buClr>
                <a:srgbClr val="3271AA"/>
              </a:buClr>
              <a:buSzPct val="120000"/>
              <a:tabLst>
                <a:tab pos="173675" algn="l"/>
                <a:tab pos="784639" algn="l"/>
              </a:tabLst>
              <a:defRPr kumimoji="1" b="1" spc="-60">
                <a:gradFill>
                  <a:gsLst>
                    <a:gs pos="3300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뫼비우스 Bold" panose="02000500000000000000" pitchFamily="2" charset="-127"/>
                <a:ea typeface="맑은 고딕" panose="020B0503020000020004" pitchFamily="50" charset="-127"/>
              </a:defRPr>
            </a:lvl3pPr>
          </a:lstStyle>
          <a:p>
            <a:pPr lvl="2"/>
            <a:r>
              <a:rPr lang="ko-KR" altLang="en-US" sz="1800" spc="0" dirty="0">
                <a:latin typeface="+mn-ea"/>
                <a:ea typeface="+mn-ea"/>
              </a:rPr>
              <a:t>유류비 </a:t>
            </a:r>
            <a:r>
              <a:rPr lang="en-US" altLang="ko-KR" sz="1800" spc="0" dirty="0">
                <a:latin typeface="+mn-ea"/>
                <a:ea typeface="+mn-ea"/>
              </a:rPr>
              <a:t>1/10</a:t>
            </a:r>
            <a:r>
              <a:rPr lang="ko-KR" altLang="en-US" sz="1800" spc="0" dirty="0">
                <a:latin typeface="+mn-ea"/>
                <a:ea typeface="+mn-ea"/>
              </a:rPr>
              <a:t>로 절감</a:t>
            </a:r>
            <a:endParaRPr lang="ko-KR" altLang="en-US" sz="1600" spc="0" dirty="0">
              <a:latin typeface="+mn-ea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6D9BB7-021E-4A66-8A36-6DE0F4B781C3}"/>
              </a:ext>
            </a:extLst>
          </p:cNvPr>
          <p:cNvSpPr txBox="1"/>
          <p:nvPr/>
        </p:nvSpPr>
        <p:spPr>
          <a:xfrm>
            <a:off x="3584847" y="1844822"/>
            <a:ext cx="2803103" cy="4495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ko-KR" altLang="en-US" sz="1600" dirty="0">
                <a:latin typeface="+mn-ea"/>
              </a:rPr>
              <a:t>자동차 구매 시 정부에 취득세</a:t>
            </a:r>
            <a:r>
              <a:rPr lang="en-US" altLang="ko-KR" sz="1600" dirty="0">
                <a:latin typeface="+mn-ea"/>
              </a:rPr>
              <a:t>(</a:t>
            </a:r>
            <a:r>
              <a:rPr lang="ko-KR" altLang="en-US" sz="1600" dirty="0">
                <a:latin typeface="+mn-ea"/>
              </a:rPr>
              <a:t>등록세 포함</a:t>
            </a:r>
            <a:r>
              <a:rPr lang="en-US" altLang="ko-KR" sz="1600" dirty="0">
                <a:latin typeface="+mn-ea"/>
              </a:rPr>
              <a:t>)</a:t>
            </a:r>
            <a:r>
              <a:rPr lang="ko-KR" altLang="en-US" sz="1600" dirty="0">
                <a:latin typeface="+mn-ea"/>
              </a:rPr>
              <a:t>을 납부해야 합니다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승용차의 경우 취득세가 차량 구매 가격의 </a:t>
            </a:r>
            <a:r>
              <a:rPr lang="en-US" altLang="ko-KR" sz="1600" dirty="0">
                <a:latin typeface="+mn-ea"/>
              </a:rPr>
              <a:t>7%</a:t>
            </a:r>
            <a:r>
              <a:rPr lang="ko-KR" altLang="en-US" sz="1600" dirty="0">
                <a:latin typeface="+mn-ea"/>
              </a:rPr>
              <a:t>이지만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픽업트럭은 화물차로 분류되어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취득세가 </a:t>
            </a:r>
            <a:r>
              <a:rPr lang="en-US" altLang="ko-KR" sz="1600" dirty="0">
                <a:latin typeface="+mn-ea"/>
              </a:rPr>
              <a:t>5%</a:t>
            </a:r>
            <a:r>
              <a:rPr lang="ko-KR" altLang="en-US" sz="1600" dirty="0">
                <a:latin typeface="+mn-ea"/>
              </a:rPr>
              <a:t>에 불과합니다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여기에 다시 전기차 </a:t>
            </a:r>
            <a:r>
              <a:rPr lang="ko-KR" altLang="en-US" sz="1600" b="1" dirty="0">
                <a:latin typeface="+mn-ea"/>
              </a:rPr>
              <a:t>취득세 </a:t>
            </a:r>
            <a:r>
              <a:rPr lang="en-US" altLang="ko-KR" sz="1600" b="1" dirty="0">
                <a:latin typeface="+mn-ea"/>
              </a:rPr>
              <a:t>140</a:t>
            </a:r>
            <a:r>
              <a:rPr lang="ko-KR" altLang="en-US" sz="1600" b="1" dirty="0">
                <a:latin typeface="+mn-ea"/>
              </a:rPr>
              <a:t>만원 감면 혜택</a:t>
            </a:r>
            <a:r>
              <a:rPr lang="ko-KR" altLang="en-US" sz="1600" dirty="0">
                <a:latin typeface="+mn-ea"/>
              </a:rPr>
              <a:t>을 받기 때문에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실제로 납부해야 할 취득세는 대폭 감소합니다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동펑 리치</a:t>
            </a:r>
            <a:r>
              <a:rPr lang="en-US" altLang="ko-KR" sz="1600" dirty="0">
                <a:latin typeface="+mn-ea"/>
              </a:rPr>
              <a:t>6 EV </a:t>
            </a:r>
            <a:r>
              <a:rPr lang="ko-KR" altLang="en-US" sz="1600" dirty="0" err="1">
                <a:latin typeface="+mn-ea"/>
              </a:rPr>
              <a:t>전기픽업트럭을</a:t>
            </a:r>
            <a:r>
              <a:rPr lang="ko-KR" altLang="en-US" sz="1600" dirty="0">
                <a:latin typeface="+mn-ea"/>
              </a:rPr>
              <a:t> 구매하는 경우 실제 납부해야 할 취득세는 대략 </a:t>
            </a:r>
            <a:r>
              <a:rPr lang="en-US" altLang="ko-KR" sz="1600" dirty="0">
                <a:latin typeface="+mn-ea"/>
              </a:rPr>
              <a:t>130</a:t>
            </a:r>
            <a:r>
              <a:rPr lang="ko-KR" altLang="en-US" sz="1600" dirty="0" err="1">
                <a:latin typeface="+mn-ea"/>
              </a:rPr>
              <a:t>여만원</a:t>
            </a:r>
            <a:r>
              <a:rPr lang="ko-KR" altLang="en-US" sz="1600" dirty="0">
                <a:latin typeface="+mn-ea"/>
              </a:rPr>
              <a:t> 정도가 됩니다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EA6B7E98-AD8C-4664-8F7E-61E640925DD8}"/>
              </a:ext>
            </a:extLst>
          </p:cNvPr>
          <p:cNvGrpSpPr/>
          <p:nvPr/>
        </p:nvGrpSpPr>
        <p:grpSpPr>
          <a:xfrm flipH="1">
            <a:off x="3584848" y="1484784"/>
            <a:ext cx="2808312" cy="349366"/>
            <a:chOff x="-3830867" y="1436941"/>
            <a:chExt cx="3080679" cy="429604"/>
          </a:xfrm>
        </p:grpSpPr>
        <p:sp>
          <p:nvSpPr>
            <p:cNvPr id="17" name="양쪽 모서리가 둥근 사각형 119">
              <a:extLst>
                <a:ext uri="{FF2B5EF4-FFF2-40B4-BE49-F238E27FC236}">
                  <a16:creationId xmlns:a16="http://schemas.microsoft.com/office/drawing/2014/main" id="{F9A3FFB8-80CE-468F-B191-FFCBD32816E3}"/>
                </a:ext>
              </a:extLst>
            </p:cNvPr>
            <p:cNvSpPr/>
            <p:nvPr/>
          </p:nvSpPr>
          <p:spPr>
            <a:xfrm>
              <a:off x="-3830867" y="1441309"/>
              <a:ext cx="3080679" cy="425236"/>
            </a:xfrm>
            <a:prstGeom prst="round2SameRect">
              <a:avLst/>
            </a:prstGeom>
            <a:solidFill>
              <a:schemeClr val="accent2">
                <a:lumMod val="50000"/>
              </a:schemeClr>
            </a:solidFill>
            <a:ln w="28575">
              <a:noFill/>
            </a:ln>
            <a:effectLst>
              <a:innerShdw blurRad="127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500" dirty="0">
                <a:latin typeface="+mn-ea"/>
              </a:endParaRPr>
            </a:p>
          </p:txBody>
        </p:sp>
        <p:sp>
          <p:nvSpPr>
            <p:cNvPr id="18" name="양쪽 모서리가 둥근 사각형 120">
              <a:extLst>
                <a:ext uri="{FF2B5EF4-FFF2-40B4-BE49-F238E27FC236}">
                  <a16:creationId xmlns:a16="http://schemas.microsoft.com/office/drawing/2014/main" id="{70DCB710-975C-405B-95F2-0D5CB80E254E}"/>
                </a:ext>
              </a:extLst>
            </p:cNvPr>
            <p:cNvSpPr/>
            <p:nvPr/>
          </p:nvSpPr>
          <p:spPr>
            <a:xfrm>
              <a:off x="-3825152" y="1436941"/>
              <a:ext cx="3069250" cy="425236"/>
            </a:xfrm>
            <a:prstGeom prst="round2SameRect">
              <a:avLst/>
            </a:prstGeom>
            <a:pattFill prst="dashHorz">
              <a:fgClr>
                <a:schemeClr val="accent5">
                  <a:lumMod val="50000"/>
                </a:schemeClr>
              </a:fgClr>
              <a:bgClr>
                <a:schemeClr val="accent5">
                  <a:lumMod val="75000"/>
                </a:schemeClr>
              </a:bgClr>
            </a:patt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500" dirty="0">
                <a:latin typeface="+mn-ea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DD936F4-04F1-47F9-B170-8B37EB0FF351}"/>
              </a:ext>
            </a:extLst>
          </p:cNvPr>
          <p:cNvSpPr txBox="1"/>
          <p:nvPr/>
        </p:nvSpPr>
        <p:spPr>
          <a:xfrm flipH="1">
            <a:off x="3682718" y="1512986"/>
            <a:ext cx="2566426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defPPr>
              <a:defRPr lang="ko-KR"/>
            </a:defPPr>
            <a:lvl3pPr marL="0" lvl="2" indent="-457200" algn="ctr" defTabSz="914895" fontAlgn="ctr">
              <a:buClr>
                <a:srgbClr val="3271AA"/>
              </a:buClr>
              <a:buSzPct val="120000"/>
              <a:tabLst>
                <a:tab pos="173675" algn="l"/>
                <a:tab pos="784639" algn="l"/>
              </a:tabLst>
              <a:defRPr kumimoji="1" b="1" spc="-60">
                <a:gradFill>
                  <a:gsLst>
                    <a:gs pos="3300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뫼비우스 Bold" panose="02000500000000000000" pitchFamily="2" charset="-127"/>
                <a:ea typeface="맑은 고딕" panose="020B0503020000020004" pitchFamily="50" charset="-127"/>
              </a:defRPr>
            </a:lvl3pPr>
          </a:lstStyle>
          <a:p>
            <a:pPr lvl="2"/>
            <a:r>
              <a:rPr lang="ko-KR" altLang="en-US" sz="1800" spc="0" dirty="0">
                <a:latin typeface="+mn-ea"/>
                <a:ea typeface="+mn-ea"/>
              </a:rPr>
              <a:t>취득세 </a:t>
            </a:r>
            <a:r>
              <a:rPr lang="en-US" altLang="ko-KR" sz="1800" spc="0" dirty="0">
                <a:latin typeface="+mn-ea"/>
                <a:ea typeface="+mn-ea"/>
              </a:rPr>
              <a:t>140</a:t>
            </a:r>
            <a:r>
              <a:rPr lang="ko-KR" altLang="en-US" sz="1800" spc="0" dirty="0">
                <a:latin typeface="+mn-ea"/>
                <a:ea typeface="+mn-ea"/>
              </a:rPr>
              <a:t>만원 감면</a:t>
            </a:r>
            <a:endParaRPr lang="ko-KR" altLang="en-US" sz="1600" spc="0" dirty="0">
              <a:latin typeface="+mn-ea"/>
              <a:ea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B1E18A-4C0C-42BF-A84F-D6BB328CAB0D}"/>
              </a:ext>
            </a:extLst>
          </p:cNvPr>
          <p:cNvSpPr txBox="1"/>
          <p:nvPr/>
        </p:nvSpPr>
        <p:spPr>
          <a:xfrm>
            <a:off x="6753199" y="1844822"/>
            <a:ext cx="2803103" cy="4199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ko-KR" altLang="en-US" sz="1600" dirty="0">
                <a:latin typeface="+mn-ea"/>
              </a:rPr>
              <a:t>자동차 소유자는 매년 자동차세를 납부해야 합니다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내연기관 승용차의 경우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엔진 배기량을 기준으로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자동차세가 책정됩니다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예를 들어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배기량 </a:t>
            </a:r>
            <a:r>
              <a:rPr lang="en-US" altLang="ko-KR" sz="1600" dirty="0">
                <a:latin typeface="+mn-ea"/>
              </a:rPr>
              <a:t>2,000cc </a:t>
            </a:r>
            <a:r>
              <a:rPr lang="ko-KR" altLang="en-US" sz="1600" dirty="0">
                <a:latin typeface="+mn-ea"/>
              </a:rPr>
              <a:t>승용차의 경우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자동차세는 약 </a:t>
            </a:r>
            <a:r>
              <a:rPr lang="en-US" altLang="ko-KR" sz="1600" dirty="0">
                <a:latin typeface="+mn-ea"/>
              </a:rPr>
              <a:t>52</a:t>
            </a:r>
            <a:r>
              <a:rPr lang="ko-KR" altLang="en-US" sz="1600" dirty="0">
                <a:latin typeface="+mn-ea"/>
              </a:rPr>
              <a:t>만원이 나옵니다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배기량이 </a:t>
            </a:r>
            <a:r>
              <a:rPr lang="en-US" altLang="ko-KR" sz="1600" dirty="0">
                <a:latin typeface="+mn-ea"/>
              </a:rPr>
              <a:t>3,000cc</a:t>
            </a:r>
            <a:r>
              <a:rPr lang="ko-KR" altLang="en-US" sz="1600" dirty="0">
                <a:latin typeface="+mn-ea"/>
              </a:rPr>
              <a:t>인 경우에는 자동차세가 약 </a:t>
            </a:r>
            <a:r>
              <a:rPr lang="en-US" altLang="ko-KR" sz="1600" dirty="0">
                <a:latin typeface="+mn-ea"/>
              </a:rPr>
              <a:t>78</a:t>
            </a:r>
            <a:r>
              <a:rPr lang="ko-KR" altLang="en-US" sz="1600" dirty="0">
                <a:latin typeface="+mn-ea"/>
              </a:rPr>
              <a:t>만원 정도 부과됩니다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하지만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동펑 리치</a:t>
            </a:r>
            <a:r>
              <a:rPr lang="en-US" altLang="ko-KR" sz="1600" dirty="0">
                <a:latin typeface="+mn-ea"/>
              </a:rPr>
              <a:t>6 EV </a:t>
            </a:r>
            <a:r>
              <a:rPr lang="ko-KR" altLang="en-US" sz="1600" dirty="0">
                <a:latin typeface="+mn-ea"/>
              </a:rPr>
              <a:t>전기픽업트럭의 경우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화물차로 분류되기 때문에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b="1" dirty="0">
                <a:latin typeface="+mn-ea"/>
              </a:rPr>
              <a:t>자동차세가 </a:t>
            </a:r>
            <a:r>
              <a:rPr lang="en-US" altLang="ko-KR" sz="1600" b="1" dirty="0">
                <a:latin typeface="+mn-ea"/>
              </a:rPr>
              <a:t>1</a:t>
            </a:r>
            <a:r>
              <a:rPr lang="ko-KR" altLang="en-US" sz="1600" b="1" dirty="0">
                <a:latin typeface="+mn-ea"/>
              </a:rPr>
              <a:t>년에 </a:t>
            </a:r>
            <a:r>
              <a:rPr lang="en-US" altLang="ko-KR" sz="1600" b="1" dirty="0">
                <a:latin typeface="+mn-ea"/>
              </a:rPr>
              <a:t>28,500</a:t>
            </a:r>
            <a:r>
              <a:rPr lang="ko-KR" altLang="en-US" sz="1600" b="1" dirty="0">
                <a:latin typeface="+mn-ea"/>
              </a:rPr>
              <a:t>원에 불과</a:t>
            </a:r>
            <a:r>
              <a:rPr lang="ko-KR" altLang="en-US" sz="1600" dirty="0">
                <a:latin typeface="+mn-ea"/>
              </a:rPr>
              <a:t>합니다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701CC1C-2C79-4957-B1C7-6987BAE196D4}"/>
              </a:ext>
            </a:extLst>
          </p:cNvPr>
          <p:cNvGrpSpPr/>
          <p:nvPr/>
        </p:nvGrpSpPr>
        <p:grpSpPr>
          <a:xfrm flipH="1">
            <a:off x="6753200" y="1484784"/>
            <a:ext cx="2808312" cy="349366"/>
            <a:chOff x="-3830867" y="1436941"/>
            <a:chExt cx="3080679" cy="429604"/>
          </a:xfrm>
        </p:grpSpPr>
        <p:sp>
          <p:nvSpPr>
            <p:cNvPr id="22" name="양쪽 모서리가 둥근 사각형 119">
              <a:extLst>
                <a:ext uri="{FF2B5EF4-FFF2-40B4-BE49-F238E27FC236}">
                  <a16:creationId xmlns:a16="http://schemas.microsoft.com/office/drawing/2014/main" id="{92F55732-4471-4815-8838-4F331C317669}"/>
                </a:ext>
              </a:extLst>
            </p:cNvPr>
            <p:cNvSpPr/>
            <p:nvPr/>
          </p:nvSpPr>
          <p:spPr>
            <a:xfrm>
              <a:off x="-3830867" y="1441309"/>
              <a:ext cx="3080679" cy="425236"/>
            </a:xfrm>
            <a:prstGeom prst="round2SameRect">
              <a:avLst/>
            </a:prstGeom>
            <a:solidFill>
              <a:schemeClr val="accent2">
                <a:lumMod val="50000"/>
              </a:schemeClr>
            </a:solidFill>
            <a:ln w="28575">
              <a:noFill/>
            </a:ln>
            <a:effectLst>
              <a:innerShdw blurRad="127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500" dirty="0">
                <a:latin typeface="+mn-ea"/>
              </a:endParaRPr>
            </a:p>
          </p:txBody>
        </p:sp>
        <p:sp>
          <p:nvSpPr>
            <p:cNvPr id="23" name="양쪽 모서리가 둥근 사각형 120">
              <a:extLst>
                <a:ext uri="{FF2B5EF4-FFF2-40B4-BE49-F238E27FC236}">
                  <a16:creationId xmlns:a16="http://schemas.microsoft.com/office/drawing/2014/main" id="{0A42D317-ECE7-4485-A75C-72C2E3F32499}"/>
                </a:ext>
              </a:extLst>
            </p:cNvPr>
            <p:cNvSpPr/>
            <p:nvPr/>
          </p:nvSpPr>
          <p:spPr>
            <a:xfrm>
              <a:off x="-3825152" y="1436941"/>
              <a:ext cx="3069250" cy="425236"/>
            </a:xfrm>
            <a:prstGeom prst="round2SameRect">
              <a:avLst/>
            </a:prstGeom>
            <a:pattFill prst="dashHorz">
              <a:fgClr>
                <a:schemeClr val="accent5">
                  <a:lumMod val="50000"/>
                </a:schemeClr>
              </a:fgClr>
              <a:bgClr>
                <a:schemeClr val="accent5">
                  <a:lumMod val="75000"/>
                </a:schemeClr>
              </a:bgClr>
            </a:patt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500" dirty="0">
                <a:latin typeface="+mn-ea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F8BF90E-504C-4AC7-B0D3-7D15A1F1DD24}"/>
              </a:ext>
            </a:extLst>
          </p:cNvPr>
          <p:cNvSpPr txBox="1"/>
          <p:nvPr/>
        </p:nvSpPr>
        <p:spPr>
          <a:xfrm flipH="1">
            <a:off x="6851070" y="1512986"/>
            <a:ext cx="2566426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defPPr>
              <a:defRPr lang="ko-KR"/>
            </a:defPPr>
            <a:lvl3pPr marL="0" lvl="2" indent="-457200" algn="ctr" defTabSz="914895" fontAlgn="ctr">
              <a:buClr>
                <a:srgbClr val="3271AA"/>
              </a:buClr>
              <a:buSzPct val="120000"/>
              <a:tabLst>
                <a:tab pos="173675" algn="l"/>
                <a:tab pos="784639" algn="l"/>
              </a:tabLst>
              <a:defRPr kumimoji="1" b="1" spc="-60">
                <a:gradFill>
                  <a:gsLst>
                    <a:gs pos="3300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뫼비우스 Bold" panose="02000500000000000000" pitchFamily="2" charset="-127"/>
                <a:ea typeface="맑은 고딕" panose="020B0503020000020004" pitchFamily="50" charset="-127"/>
              </a:defRPr>
            </a:lvl3pPr>
          </a:lstStyle>
          <a:p>
            <a:pPr lvl="2"/>
            <a:r>
              <a:rPr lang="ko-KR" altLang="en-US" sz="1800" spc="0" dirty="0">
                <a:latin typeface="+mn-ea"/>
                <a:ea typeface="+mn-ea"/>
              </a:rPr>
              <a:t>자동차세 감면</a:t>
            </a:r>
            <a:endParaRPr lang="ko-KR" altLang="en-US" sz="1600" spc="0" dirty="0">
              <a:latin typeface="+mn-ea"/>
              <a:ea typeface="+mn-e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0BC1B9-52D4-4E10-963E-1A2655B01721}"/>
              </a:ext>
            </a:extLst>
          </p:cNvPr>
          <p:cNvSpPr txBox="1"/>
          <p:nvPr/>
        </p:nvSpPr>
        <p:spPr>
          <a:xfrm>
            <a:off x="977830" y="97468"/>
            <a:ext cx="4767258" cy="523220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  <a:sp3d extrusionH="50800">
              <a:bevelT w="12700" h="12700"/>
            </a:sp3d>
          </a:bodyPr>
          <a:lstStyle>
            <a:defPPr>
              <a:defRPr lang="ko-KR"/>
            </a:defPPr>
            <a:lvl1pPr algn="ctr">
              <a:defRPr sz="2500" b="1" spc="-25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pPr algn="l"/>
            <a:r>
              <a:rPr lang="ko-KR" altLang="en-US" sz="2800" spc="-150" dirty="0"/>
              <a:t>동펑 리치</a:t>
            </a:r>
            <a:r>
              <a:rPr lang="en-US" altLang="ko-KR" sz="2800" spc="-150" dirty="0"/>
              <a:t>6 EV </a:t>
            </a:r>
            <a:r>
              <a:rPr lang="ko-KR" altLang="en-US" sz="2800" spc="-150" dirty="0"/>
              <a:t>장점</a:t>
            </a:r>
          </a:p>
        </p:txBody>
      </p:sp>
    </p:spTree>
    <p:extLst>
      <p:ext uri="{BB962C8B-B14F-4D97-AF65-F5344CB8AC3E}">
        <p14:creationId xmlns:p14="http://schemas.microsoft.com/office/powerpoint/2010/main" val="1742836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85F8A12-05AA-4BC5-9913-4FA6E915E2FC}"/>
              </a:ext>
            </a:extLst>
          </p:cNvPr>
          <p:cNvSpPr txBox="1"/>
          <p:nvPr/>
        </p:nvSpPr>
        <p:spPr bwMode="auto">
          <a:xfrm>
            <a:off x="1064568" y="620688"/>
            <a:ext cx="6336704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전기차 충전기를 무상으로 설치해 드립니다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ko-KR" altLang="en-US" sz="1900" spc="-136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" name="Picture 10" descr="https://mbk.evmentor.com/wp-content/uploads/2019/03/ccs1.png">
            <a:extLst>
              <a:ext uri="{FF2B5EF4-FFF2-40B4-BE49-F238E27FC236}">
                <a16:creationId xmlns:a16="http://schemas.microsoft.com/office/drawing/2014/main" id="{320E907A-681E-41DA-965C-071F88DA6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673" y="1608747"/>
            <a:ext cx="2947162" cy="147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6" descr="https://mbk.evmentor.com/wp-content/uploads/2019/03/super.png">
            <a:extLst>
              <a:ext uri="{FF2B5EF4-FFF2-40B4-BE49-F238E27FC236}">
                <a16:creationId xmlns:a16="http://schemas.microsoft.com/office/drawing/2014/main" id="{B5249E65-8513-41BD-A775-E272A0133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126" y="1593372"/>
            <a:ext cx="2960390" cy="148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8" descr="https://mbk.evmentor.com/wp-content/uploads/2019/03/ccs2.png">
            <a:extLst>
              <a:ext uri="{FF2B5EF4-FFF2-40B4-BE49-F238E27FC236}">
                <a16:creationId xmlns:a16="http://schemas.microsoft.com/office/drawing/2014/main" id="{551AEA74-9992-4083-8594-D017CF339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673" y="4202956"/>
            <a:ext cx="2947162" cy="147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3FF0FC11-D8C0-4A8D-824F-323517B89B0A}"/>
              </a:ext>
            </a:extLst>
          </p:cNvPr>
          <p:cNvSpPr txBox="1"/>
          <p:nvPr/>
        </p:nvSpPr>
        <p:spPr>
          <a:xfrm>
            <a:off x="3487673" y="3127901"/>
            <a:ext cx="294716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DC</a:t>
            </a:r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콤보 </a:t>
            </a: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타입</a:t>
            </a: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1)</a:t>
            </a:r>
          </a:p>
          <a:p>
            <a:pPr algn="ctr">
              <a:spcAft>
                <a:spcPts val="300"/>
              </a:spcAft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한국의 급속충전기 표준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spcAft>
                <a:spcPts val="300"/>
              </a:spcAft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100kW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이상 직류 고속충전을 지원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50FB734-7FCF-4959-BB84-885C965BB3CB}"/>
              </a:ext>
            </a:extLst>
          </p:cNvPr>
          <p:cNvSpPr txBox="1"/>
          <p:nvPr/>
        </p:nvSpPr>
        <p:spPr>
          <a:xfrm>
            <a:off x="3487673" y="5733256"/>
            <a:ext cx="294716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DC</a:t>
            </a:r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콤보 </a:t>
            </a: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타입</a:t>
            </a: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2)</a:t>
            </a:r>
          </a:p>
          <a:p>
            <a:pPr algn="ctr">
              <a:spcAft>
                <a:spcPts val="300"/>
              </a:spcAft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미국과 유럽에서 일부 사용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spcAft>
                <a:spcPts val="300"/>
              </a:spcAft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직류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(DC)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사용하는 급속충전기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2EEECF-B76B-4DB3-840B-C3037D938B9D}"/>
              </a:ext>
            </a:extLst>
          </p:cNvPr>
          <p:cNvSpPr txBox="1"/>
          <p:nvPr/>
        </p:nvSpPr>
        <p:spPr>
          <a:xfrm>
            <a:off x="6725229" y="3127901"/>
            <a:ext cx="294716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슈퍼차저</a:t>
            </a:r>
            <a:endParaRPr lang="en-US" altLang="ko-KR" sz="1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spcAft>
                <a:spcPts val="300"/>
              </a:spcAft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테슬라가 만든 급속충전기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spcAft>
                <a:spcPts val="300"/>
              </a:spcAft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약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40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분에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80%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정도 초고속 충전</a:t>
            </a: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4D433B8D-D0D3-4598-A6DD-428066736EE5}"/>
              </a:ext>
            </a:extLst>
          </p:cNvPr>
          <p:cNvSpPr/>
          <p:nvPr/>
        </p:nvSpPr>
        <p:spPr>
          <a:xfrm>
            <a:off x="416496" y="1052736"/>
            <a:ext cx="9145016" cy="40216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6350" h="6350"/>
            </a:sp3d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ko-KR" altLang="en-US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한국에서 완속충전은 </a:t>
            </a:r>
            <a:r>
              <a:rPr lang="en-US" altLang="ko-KR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AC </a:t>
            </a:r>
            <a:r>
              <a:rPr lang="ko-KR" altLang="en-US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단상</a:t>
            </a:r>
            <a:r>
              <a:rPr lang="en-US" altLang="ko-KR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(5</a:t>
            </a:r>
            <a:r>
              <a:rPr lang="ko-KR" altLang="en-US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핀</a:t>
            </a:r>
            <a:r>
              <a:rPr lang="en-US" altLang="ko-KR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), </a:t>
            </a:r>
            <a:r>
              <a:rPr lang="ko-KR" altLang="en-US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급속충전은 </a:t>
            </a:r>
            <a:r>
              <a:rPr lang="en-US" altLang="ko-KR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DC</a:t>
            </a:r>
            <a:r>
              <a:rPr lang="ko-KR" altLang="en-US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콤보</a:t>
            </a:r>
            <a:r>
              <a:rPr lang="en-US" altLang="ko-KR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(</a:t>
            </a:r>
            <a:r>
              <a:rPr lang="ko-KR" altLang="en-US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타입</a:t>
            </a:r>
            <a:r>
              <a:rPr lang="en-US" altLang="ko-KR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1)</a:t>
            </a:r>
            <a:r>
              <a:rPr lang="ko-KR" altLang="en-US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을 사용합니다</a:t>
            </a:r>
            <a:r>
              <a:rPr lang="en-US" altLang="ko-KR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.</a:t>
            </a:r>
            <a:endParaRPr kumimoji="0" lang="en-US" altLang="ko-KR" sz="2000" b="1" spc="-150" dirty="0">
              <a:gradFill flip="none" rotWithShape="1">
                <a:gsLst>
                  <a:gs pos="21000">
                    <a:srgbClr val="EF6315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effectLst>
                <a:innerShdw blurRad="76200" dist="38100" dir="13500000">
                  <a:prstClr val="black">
                    <a:alpha val="60000"/>
                  </a:prstClr>
                </a:innerShdw>
              </a:effectLst>
              <a:latin typeface="+mn-ea"/>
            </a:endParaRPr>
          </a:p>
        </p:txBody>
      </p:sp>
      <p:pic>
        <p:nvPicPr>
          <p:cNvPr id="55" name="Picture 14" descr="https://mbk.evmentor.com/wp-content/uploads/2019/03/cdm.png">
            <a:extLst>
              <a:ext uri="{FF2B5EF4-FFF2-40B4-BE49-F238E27FC236}">
                <a16:creationId xmlns:a16="http://schemas.microsoft.com/office/drawing/2014/main" id="{97B839B9-D978-48C9-B610-8954EF038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817" y="4205877"/>
            <a:ext cx="2960390" cy="148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F81B29A-F760-44DC-9262-EDAB55DBD6D4}"/>
              </a:ext>
            </a:extLst>
          </p:cNvPr>
          <p:cNvSpPr txBox="1"/>
          <p:nvPr/>
        </p:nvSpPr>
        <p:spPr>
          <a:xfrm>
            <a:off x="6759531" y="5733256"/>
            <a:ext cx="294716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차데모</a:t>
            </a:r>
            <a:endParaRPr lang="en-US" altLang="ko-KR" sz="1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spcAft>
                <a:spcPts val="300"/>
              </a:spcAft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일본에서 만든 급속충전기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spcAft>
                <a:spcPts val="300"/>
              </a:spcAft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직류 사용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완속충전 플러그 별도</a:t>
            </a: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C208E937-3783-4BD8-9EBA-185BC67AB812}"/>
              </a:ext>
            </a:extLst>
          </p:cNvPr>
          <p:cNvSpPr/>
          <p:nvPr/>
        </p:nvSpPr>
        <p:spPr>
          <a:xfrm>
            <a:off x="3368824" y="1513444"/>
            <a:ext cx="3168352" cy="25053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8" name="Picture 20" descr="https://mbk.evmentor.com/wp-content/uploads/2019/03/ac5_1.png">
            <a:extLst>
              <a:ext uri="{FF2B5EF4-FFF2-40B4-BE49-F238E27FC236}">
                <a16:creationId xmlns:a16="http://schemas.microsoft.com/office/drawing/2014/main" id="{CE34216A-20DA-4CDB-B396-C3FDBF8D7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58" y="1624826"/>
            <a:ext cx="2960390" cy="148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5FD7898-87E5-447E-A730-9999159EEC3A}"/>
              </a:ext>
            </a:extLst>
          </p:cNvPr>
          <p:cNvSpPr txBox="1"/>
          <p:nvPr/>
        </p:nvSpPr>
        <p:spPr>
          <a:xfrm>
            <a:off x="241285" y="3140968"/>
            <a:ext cx="294716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AC </a:t>
            </a:r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단상 </a:t>
            </a: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(5</a:t>
            </a:r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핀</a:t>
            </a: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algn="ctr">
              <a:spcAft>
                <a:spcPts val="300"/>
              </a:spcAft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한국의 완속충전기 표준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spcAft>
                <a:spcPts val="300"/>
              </a:spcAft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220V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교류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(AC)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전원을 사용</a:t>
            </a:r>
          </a:p>
        </p:txBody>
      </p:sp>
      <p:pic>
        <p:nvPicPr>
          <p:cNvPr id="60" name="Picture 12" descr="https://mbk.evmentor.com/wp-content/uploads/2019/03/ac7.png">
            <a:extLst>
              <a:ext uri="{FF2B5EF4-FFF2-40B4-BE49-F238E27FC236}">
                <a16:creationId xmlns:a16="http://schemas.microsoft.com/office/drawing/2014/main" id="{1906F7FA-BC73-4F06-BA6C-811B347E6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92" y="4177874"/>
            <a:ext cx="2966747" cy="1483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7378F0BE-EF38-4D1B-9522-9EDEC3964432}"/>
              </a:ext>
            </a:extLst>
          </p:cNvPr>
          <p:cNvSpPr txBox="1"/>
          <p:nvPr/>
        </p:nvSpPr>
        <p:spPr>
          <a:xfrm>
            <a:off x="283976" y="5720189"/>
            <a:ext cx="294716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AC 3</a:t>
            </a:r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상 </a:t>
            </a: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(7</a:t>
            </a:r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핀</a:t>
            </a: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algn="ctr">
              <a:spcAft>
                <a:spcPts val="300"/>
              </a:spcAft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르노가 만든 급속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완속 충전기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spcAft>
                <a:spcPts val="300"/>
              </a:spcAft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직류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(DC)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 아닌 교류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(AC)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사용</a:t>
            </a: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B23A2CB0-1ACC-4F6A-A90A-6094B105FAD7}"/>
              </a:ext>
            </a:extLst>
          </p:cNvPr>
          <p:cNvSpPr/>
          <p:nvPr/>
        </p:nvSpPr>
        <p:spPr>
          <a:xfrm>
            <a:off x="128464" y="1498210"/>
            <a:ext cx="3168352" cy="25053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3" name="Picture 64" descr="지원체계란">
            <a:extLst>
              <a:ext uri="{FF2B5EF4-FFF2-40B4-BE49-F238E27FC236}">
                <a16:creationId xmlns:a16="http://schemas.microsoft.com/office/drawing/2014/main" id="{39D46174-7708-4907-B240-07038E46F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602" y="1052736"/>
            <a:ext cx="387958" cy="27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67" descr="지원체계란">
            <a:extLst>
              <a:ext uri="{FF2B5EF4-FFF2-40B4-BE49-F238E27FC236}">
                <a16:creationId xmlns:a16="http://schemas.microsoft.com/office/drawing/2014/main" id="{A5E204B9-0189-4F4F-B2C7-E4C14295E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29538" y="1052736"/>
            <a:ext cx="387958" cy="27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53FE866-99B3-4C68-ABC0-F6C59846334B}"/>
              </a:ext>
            </a:extLst>
          </p:cNvPr>
          <p:cNvSpPr txBox="1"/>
          <p:nvPr/>
        </p:nvSpPr>
        <p:spPr>
          <a:xfrm>
            <a:off x="977830" y="97468"/>
            <a:ext cx="4767258" cy="523220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  <a:sp3d extrusionH="50800">
              <a:bevelT w="12700" h="12700"/>
            </a:sp3d>
          </a:bodyPr>
          <a:lstStyle>
            <a:defPPr>
              <a:defRPr lang="ko-KR"/>
            </a:defPPr>
            <a:lvl1pPr algn="ctr">
              <a:defRPr sz="2500" b="1" spc="-25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pPr algn="l"/>
            <a:r>
              <a:rPr lang="ko-KR" altLang="en-US" sz="2800" spc="-150" dirty="0"/>
              <a:t>충전기 무상 설치</a:t>
            </a:r>
          </a:p>
        </p:txBody>
      </p:sp>
    </p:spTree>
    <p:extLst>
      <p:ext uri="{BB962C8B-B14F-4D97-AF65-F5344CB8AC3E}">
        <p14:creationId xmlns:p14="http://schemas.microsoft.com/office/powerpoint/2010/main" val="4192134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85F8A12-05AA-4BC5-9913-4FA6E915E2FC}"/>
              </a:ext>
            </a:extLst>
          </p:cNvPr>
          <p:cNvSpPr txBox="1"/>
          <p:nvPr/>
        </p:nvSpPr>
        <p:spPr bwMode="auto">
          <a:xfrm>
            <a:off x="1064568" y="620688"/>
            <a:ext cx="6336704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전기차 충전기를 무상으로 설치해 드립니다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ko-KR" altLang="en-US" sz="1900" spc="-136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3FE866-99B3-4C68-ABC0-F6C59846334B}"/>
              </a:ext>
            </a:extLst>
          </p:cNvPr>
          <p:cNvSpPr txBox="1"/>
          <p:nvPr/>
        </p:nvSpPr>
        <p:spPr>
          <a:xfrm>
            <a:off x="977830" y="97468"/>
            <a:ext cx="4767258" cy="523220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  <a:sp3d extrusionH="50800">
              <a:bevelT w="12700" h="12700"/>
            </a:sp3d>
          </a:bodyPr>
          <a:lstStyle>
            <a:defPPr>
              <a:defRPr lang="ko-KR"/>
            </a:defPPr>
            <a:lvl1pPr algn="ctr">
              <a:defRPr sz="2500" b="1" spc="-25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pPr algn="l"/>
            <a:r>
              <a:rPr lang="ko-KR" altLang="en-US" sz="2800" spc="-150" dirty="0"/>
              <a:t>충전기 무상 설치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95AFAD24-DF9F-4B02-801E-86D096745851}"/>
              </a:ext>
            </a:extLst>
          </p:cNvPr>
          <p:cNvSpPr/>
          <p:nvPr/>
        </p:nvSpPr>
        <p:spPr>
          <a:xfrm>
            <a:off x="416496" y="1052736"/>
            <a:ext cx="9145016" cy="40216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6350" h="6350"/>
            </a:sp3d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ko-KR" altLang="en-US" sz="2000" b="1" spc="-150" dirty="0" err="1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벽부형</a:t>
            </a:r>
            <a:r>
              <a:rPr lang="ko-KR" altLang="en-US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 </a:t>
            </a:r>
            <a:r>
              <a:rPr lang="en-US" altLang="ko-KR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7kWh </a:t>
            </a:r>
            <a:r>
              <a:rPr lang="ko-KR" altLang="en-US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완속충전기 무상 설치 </a:t>
            </a:r>
            <a:r>
              <a:rPr lang="en-US" altLang="ko-KR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+</a:t>
            </a:r>
            <a:r>
              <a:rPr lang="ko-KR" altLang="en-US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 전기료 </a:t>
            </a:r>
            <a:r>
              <a:rPr lang="en-US" altLang="ko-KR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20% </a:t>
            </a:r>
            <a:r>
              <a:rPr lang="ko-KR" altLang="en-US" sz="20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+mn-ea"/>
              </a:rPr>
              <a:t>인하된 가격으로 제공</a:t>
            </a:r>
            <a:endParaRPr kumimoji="0" lang="en-US" altLang="ko-KR" sz="2000" b="1" spc="-150" dirty="0">
              <a:gradFill flip="none" rotWithShape="1">
                <a:gsLst>
                  <a:gs pos="21000">
                    <a:srgbClr val="EF6315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effectLst>
                <a:innerShdw blurRad="76200" dist="38100" dir="13500000">
                  <a:prstClr val="black">
                    <a:alpha val="60000"/>
                  </a:prstClr>
                </a:innerShdw>
              </a:effectLst>
              <a:latin typeface="+mn-ea"/>
            </a:endParaRPr>
          </a:p>
        </p:txBody>
      </p:sp>
      <p:pic>
        <p:nvPicPr>
          <p:cNvPr id="5" name="Picture 64" descr="지원체계란">
            <a:extLst>
              <a:ext uri="{FF2B5EF4-FFF2-40B4-BE49-F238E27FC236}">
                <a16:creationId xmlns:a16="http://schemas.microsoft.com/office/drawing/2014/main" id="{19AB901E-B363-42D7-8AB9-FDE4D1DD2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602" y="1052736"/>
            <a:ext cx="387958" cy="27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7" descr="지원체계란">
            <a:extLst>
              <a:ext uri="{FF2B5EF4-FFF2-40B4-BE49-F238E27FC236}">
                <a16:creationId xmlns:a16="http://schemas.microsoft.com/office/drawing/2014/main" id="{A9A8263A-8551-461B-A2F8-0E970652A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29538" y="1052736"/>
            <a:ext cx="387958" cy="27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19AADA0B-43F0-4D9B-8F7E-74BC9D0FA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577337"/>
            <a:ext cx="3252641" cy="4945614"/>
          </a:xfrm>
          <a:prstGeom prst="rect">
            <a:avLst/>
          </a:prstGeom>
        </p:spPr>
      </p:pic>
      <p:pic>
        <p:nvPicPr>
          <p:cNvPr id="7170" name="Picture 2" descr="https://evrental.kr/wp-content/uploads/2020/07/evcar_kor_250_logo_new.png">
            <a:extLst>
              <a:ext uri="{FF2B5EF4-FFF2-40B4-BE49-F238E27FC236}">
                <a16:creationId xmlns:a16="http://schemas.microsoft.com/office/drawing/2014/main" id="{88C9A72A-2F2E-4233-918E-12AC95204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831" y="1556792"/>
            <a:ext cx="2381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612671-A556-4D2A-93AF-A8786BA18DBF}"/>
              </a:ext>
            </a:extLst>
          </p:cNvPr>
          <p:cNvSpPr txBox="1"/>
          <p:nvPr/>
        </p:nvSpPr>
        <p:spPr>
          <a:xfrm>
            <a:off x="4471028" y="2329822"/>
            <a:ext cx="49464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㈜대유플러스의 </a:t>
            </a:r>
            <a:r>
              <a:rPr lang="ko-KR" altLang="en-US" sz="18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벽부형</a:t>
            </a: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7kWh </a:t>
            </a: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완속충전기를 무상으로 설치해 드립니다</a:t>
            </a:r>
            <a:r>
              <a:rPr lang="en-US" altLang="ko-KR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8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한국홈충전기렌탈</a:t>
            </a: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㈜ 명의로 한전 불입금을 대납하고</a:t>
            </a:r>
            <a:r>
              <a:rPr lang="en-US" altLang="ko-KR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한전 공용전기차 충전요금에서 </a:t>
            </a:r>
            <a:r>
              <a:rPr lang="en-US" altLang="ko-KR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20% </a:t>
            </a: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인하된 가격으로 전기료를 청구합니다</a:t>
            </a:r>
            <a:r>
              <a:rPr lang="en-US" altLang="ko-KR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7" name="표 8">
            <a:extLst>
              <a:ext uri="{FF2B5EF4-FFF2-40B4-BE49-F238E27FC236}">
                <a16:creationId xmlns:a16="http://schemas.microsoft.com/office/drawing/2014/main" id="{2CBE5F7D-480D-4D50-A631-702A8C26FC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932331"/>
              </p:ext>
            </p:extLst>
          </p:nvPr>
        </p:nvGraphicFramePr>
        <p:xfrm>
          <a:off x="4471028" y="3841990"/>
          <a:ext cx="494646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307">
                  <a:extLst>
                    <a:ext uri="{9D8B030D-6E8A-4147-A177-3AD203B41FA5}">
                      <a16:colId xmlns:a16="http://schemas.microsoft.com/office/drawing/2014/main" val="406680538"/>
                    </a:ext>
                  </a:extLst>
                </a:gridCol>
                <a:gridCol w="2046009">
                  <a:extLst>
                    <a:ext uri="{9D8B030D-6E8A-4147-A177-3AD203B41FA5}">
                      <a16:colId xmlns:a16="http://schemas.microsoft.com/office/drawing/2014/main" val="1941479549"/>
                    </a:ext>
                  </a:extLst>
                </a:gridCol>
                <a:gridCol w="876861">
                  <a:extLst>
                    <a:ext uri="{9D8B030D-6E8A-4147-A177-3AD203B41FA5}">
                      <a16:colId xmlns:a16="http://schemas.microsoft.com/office/drawing/2014/main" val="1988887069"/>
                    </a:ext>
                  </a:extLst>
                </a:gridCol>
                <a:gridCol w="1315291">
                  <a:extLst>
                    <a:ext uri="{9D8B030D-6E8A-4147-A177-3AD203B41FA5}">
                      <a16:colId xmlns:a16="http://schemas.microsoft.com/office/drawing/2014/main" val="38555040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</a:rPr>
                        <a:t>크기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330 x 328 x 128 mm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</a:rPr>
                        <a:t>효율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95%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0836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</a:rPr>
                        <a:t>입력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7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>
                          <a:solidFill>
                            <a:schemeClr val="tx1"/>
                          </a:solidFill>
                        </a:rPr>
                        <a:t>단상 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AC 220V </a:t>
                      </a:r>
                      <a:r>
                        <a:rPr lang="en-US" altLang="ko-K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ko-KR" alt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10%</a:t>
                      </a:r>
                      <a:endParaRPr lang="en-US" altLang="ko-KR" sz="14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</a:rPr>
                        <a:t>동작온도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7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-25</a:t>
                      </a:r>
                      <a:r>
                        <a:rPr lang="ko-KR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~40</a:t>
                      </a:r>
                      <a:r>
                        <a:rPr lang="ko-KR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8851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</a:rPr>
                        <a:t>출력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220V 32A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</a:rPr>
                        <a:t>충전표준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SAE</a:t>
                      </a:r>
                      <a:r>
                        <a:rPr lang="ko-KR" altLang="en-US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J1772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543566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5506537-6216-4795-A88F-60768BB583BD}"/>
              </a:ext>
            </a:extLst>
          </p:cNvPr>
          <p:cNvSpPr txBox="1"/>
          <p:nvPr/>
        </p:nvSpPr>
        <p:spPr>
          <a:xfrm>
            <a:off x="4471028" y="5066126"/>
            <a:ext cx="4946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 algn="just">
              <a:buFont typeface="Wingdings" panose="05000000000000000000" pitchFamily="2" charset="2"/>
              <a:buChar char="v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커넥터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5m (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만약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7m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로 교체 시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만원 추가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216000" indent="-216000" algn="just">
              <a:buFont typeface="Wingdings" panose="05000000000000000000" pitchFamily="2" charset="2"/>
              <a:buChar char="v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계량기까지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20m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무상설치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초과 시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1m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당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만원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216000" indent="-216000" algn="just">
              <a:buFont typeface="Wingdings" panose="05000000000000000000" pitchFamily="2" charset="2"/>
              <a:buChar char="v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공중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인입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기준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지중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인입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시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31.9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만원 추가 비용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216000" indent="-216000" algn="just">
              <a:buFont typeface="Wingdings" panose="05000000000000000000" pitchFamily="2" charset="2"/>
              <a:buChar char="v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무상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A/S : 5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endParaRPr lang="en-US" altLang="ko-KR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16000" indent="-216000" algn="just">
              <a:buFont typeface="Wingdings" panose="05000000000000000000" pitchFamily="2" charset="2"/>
              <a:buChar char="v"/>
            </a:pP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택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충전기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회 무료 교체 또는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출장수리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회</a:t>
            </a:r>
            <a:endParaRPr lang="en-US" altLang="ko-KR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8" name="Picture 10" descr="대유플러스 2023년 기업정보 | 사원수, 회사소개, 근무환경, 복리후생 등 - 사람인">
            <a:extLst>
              <a:ext uri="{FF2B5EF4-FFF2-40B4-BE49-F238E27FC236}">
                <a16:creationId xmlns:a16="http://schemas.microsoft.com/office/drawing/2014/main" id="{21D1465D-C992-486D-A59B-FB5890E01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377" y="1556792"/>
            <a:ext cx="2211823" cy="62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878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C2121-CA5B-4770-8379-E691D604EADC}"/>
              </a:ext>
            </a:extLst>
          </p:cNvPr>
          <p:cNvSpPr txBox="1"/>
          <p:nvPr/>
        </p:nvSpPr>
        <p:spPr bwMode="auto">
          <a:xfrm>
            <a:off x="3296816" y="3058507"/>
            <a:ext cx="4608512" cy="553998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defTabSz="888038" fontAlgn="ctr" latinLnBrk="0">
              <a:defRPr/>
            </a:pPr>
            <a:r>
              <a:rPr lang="ko-KR" altLang="en-US" sz="3600" b="1" spc="-150" dirty="0">
                <a:solidFill>
                  <a:prstClr val="white"/>
                </a:solidFill>
                <a:latin typeface="맑은 고딕" panose="020B0503020000020004" pitchFamily="50" charset="-127"/>
              </a:rPr>
              <a:t>동펑 리치</a:t>
            </a:r>
            <a:r>
              <a:rPr lang="en-US" altLang="ko-KR" sz="3600" b="1" spc="-150" dirty="0">
                <a:solidFill>
                  <a:prstClr val="white"/>
                </a:solidFill>
                <a:latin typeface="맑은 고딕" panose="020B0503020000020004" pitchFamily="50" charset="-127"/>
              </a:rPr>
              <a:t>6 EV </a:t>
            </a:r>
            <a:r>
              <a:rPr lang="ko-KR" altLang="en-US" sz="3600" b="1" spc="-150" dirty="0">
                <a:solidFill>
                  <a:prstClr val="white"/>
                </a:solidFill>
                <a:latin typeface="맑은 고딕" panose="020B0503020000020004" pitchFamily="50" charset="-127"/>
              </a:rPr>
              <a:t>이야기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84CCC2-8DD4-4EC1-BCE1-EDBE378EE1A3}"/>
              </a:ext>
            </a:extLst>
          </p:cNvPr>
          <p:cNvSpPr txBox="1"/>
          <p:nvPr/>
        </p:nvSpPr>
        <p:spPr bwMode="auto">
          <a:xfrm>
            <a:off x="3296816" y="4325193"/>
            <a:ext cx="4032448" cy="369332"/>
          </a:xfrm>
          <a:prstGeom prst="rect">
            <a:avLst/>
          </a:prstGeom>
          <a:noFill/>
          <a:effectLst/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marL="144000" marR="0" lvl="0" indent="-144000" algn="l" defTabSz="888038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역사</a:t>
            </a:r>
            <a:endParaRPr lang="en-US" altLang="ko-KR" sz="2400" spc="-7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7429D8-A4B2-487D-95D5-C47E67B19CC1}"/>
              </a:ext>
            </a:extLst>
          </p:cNvPr>
          <p:cNvSpPr txBox="1"/>
          <p:nvPr/>
        </p:nvSpPr>
        <p:spPr bwMode="auto">
          <a:xfrm>
            <a:off x="2590021" y="1556792"/>
            <a:ext cx="1080120" cy="677108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 defTabSz="888038" fontAlgn="ctr" latinLnBrk="0">
              <a:defRPr/>
            </a:pPr>
            <a:r>
              <a:rPr lang="en-US" altLang="ko-KR" sz="4400" b="1" spc="-1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ko-KR" altLang="en-US" sz="4400" b="1" spc="-1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6CEDB14-6852-46F9-B9AC-144934671578}"/>
              </a:ext>
            </a:extLst>
          </p:cNvPr>
          <p:cNvSpPr/>
          <p:nvPr/>
        </p:nvSpPr>
        <p:spPr>
          <a:xfrm>
            <a:off x="3275114" y="2679381"/>
            <a:ext cx="2544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+mn-ea"/>
              </a:rPr>
              <a:t>Dongfeng Rich 6 EV</a:t>
            </a:r>
            <a:endParaRPr lang="ko-KR" altLang="en-US" sz="20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6655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C2121-CA5B-4770-8379-E691D604EADC}"/>
              </a:ext>
            </a:extLst>
          </p:cNvPr>
          <p:cNvSpPr txBox="1"/>
          <p:nvPr/>
        </p:nvSpPr>
        <p:spPr bwMode="auto">
          <a:xfrm>
            <a:off x="3296816" y="3058506"/>
            <a:ext cx="4608512" cy="553998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defTabSz="888038" fontAlgn="ctr" latinLnBrk="0">
              <a:defRPr/>
            </a:pPr>
            <a:r>
              <a:rPr lang="ko-KR" altLang="en-US" sz="3600" b="1" spc="-150" dirty="0">
                <a:solidFill>
                  <a:prstClr val="white"/>
                </a:solidFill>
                <a:latin typeface="맑은 고딕" panose="020B0503020000020004" pitchFamily="50" charset="-127"/>
              </a:rPr>
              <a:t>동펑 리치</a:t>
            </a:r>
            <a:r>
              <a:rPr lang="en-US" altLang="ko-KR" sz="3600" b="1" spc="-150" dirty="0">
                <a:solidFill>
                  <a:prstClr val="white"/>
                </a:solidFill>
                <a:latin typeface="맑은 고딕" panose="020B0503020000020004" pitchFamily="50" charset="-127"/>
              </a:rPr>
              <a:t>6 EV </a:t>
            </a:r>
            <a:r>
              <a:rPr lang="ko-KR" altLang="en-US" sz="3600" b="1" spc="-150" dirty="0">
                <a:solidFill>
                  <a:prstClr val="white"/>
                </a:solidFill>
                <a:latin typeface="맑은 고딕" panose="020B0503020000020004" pitchFamily="50" charset="-127"/>
              </a:rPr>
              <a:t>개요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84CCC2-8DD4-4EC1-BCE1-EDBE378EE1A3}"/>
              </a:ext>
            </a:extLst>
          </p:cNvPr>
          <p:cNvSpPr txBox="1"/>
          <p:nvPr/>
        </p:nvSpPr>
        <p:spPr bwMode="auto">
          <a:xfrm>
            <a:off x="3296816" y="4325193"/>
            <a:ext cx="4032448" cy="1261884"/>
          </a:xfrm>
          <a:prstGeom prst="rect">
            <a:avLst/>
          </a:prstGeom>
          <a:noFill/>
          <a:effectLst/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marL="144000" marR="0" lvl="0" indent="-144000" algn="l" defTabSz="888038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동펑</a:t>
            </a:r>
            <a:r>
              <a:rPr lang="en-US" altLang="ko-KR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리치</a:t>
            </a:r>
            <a:r>
              <a:rPr lang="en-US" altLang="ko-KR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개요</a:t>
            </a:r>
            <a:endParaRPr lang="en-US" altLang="ko-KR" sz="2400" spc="-7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4000" marR="0" lvl="0" indent="-144000" algn="l" defTabSz="888038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사진</a:t>
            </a:r>
            <a:endParaRPr lang="en-US" altLang="ko-KR" sz="2400" spc="-7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4000" marR="0" lvl="0" indent="-144000" algn="l" defTabSz="888038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제원</a:t>
            </a:r>
            <a:endParaRPr lang="en-US" altLang="ko-KR" sz="2400" spc="-7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7429D8-A4B2-487D-95D5-C47E67B19CC1}"/>
              </a:ext>
            </a:extLst>
          </p:cNvPr>
          <p:cNvSpPr txBox="1"/>
          <p:nvPr/>
        </p:nvSpPr>
        <p:spPr bwMode="auto">
          <a:xfrm>
            <a:off x="2590021" y="1556792"/>
            <a:ext cx="1080120" cy="677108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 defTabSz="888038" fontAlgn="ctr" latinLnBrk="0">
              <a:defRPr/>
            </a:pPr>
            <a:r>
              <a:rPr lang="en-US" altLang="ko-KR" sz="4400" b="1" spc="-1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ko-KR" altLang="en-US" sz="4400" b="1" spc="-1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6CEDB14-6852-46F9-B9AC-144934671578}"/>
              </a:ext>
            </a:extLst>
          </p:cNvPr>
          <p:cNvSpPr/>
          <p:nvPr/>
        </p:nvSpPr>
        <p:spPr>
          <a:xfrm>
            <a:off x="3275114" y="2679381"/>
            <a:ext cx="2544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+mn-ea"/>
              </a:rPr>
              <a:t>Dongfeng Rich 6 EV</a:t>
            </a:r>
            <a:endParaRPr lang="ko-KR" altLang="en-US" sz="20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50862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FD66A03-31B2-4E01-86B0-87A26D536E2E}"/>
              </a:ext>
            </a:extLst>
          </p:cNvPr>
          <p:cNvSpPr txBox="1"/>
          <p:nvPr/>
        </p:nvSpPr>
        <p:spPr>
          <a:xfrm>
            <a:off x="959808" y="80916"/>
            <a:ext cx="4857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 defTabSz="914400">
              <a:defRPr kumimoji="1" sz="1400" b="1" spc="-150">
                <a:ln w="0">
                  <a:solidFill>
                    <a:srgbClr val="0B4355">
                      <a:alpha val="5000"/>
                    </a:srgbClr>
                  </a:solidFill>
                </a:ln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역사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EEF542-BC3C-40EF-B924-FC17DFBB9ADC}"/>
              </a:ext>
            </a:extLst>
          </p:cNvPr>
          <p:cNvSpPr txBox="1"/>
          <p:nvPr/>
        </p:nvSpPr>
        <p:spPr bwMode="auto">
          <a:xfrm>
            <a:off x="1064568" y="616177"/>
            <a:ext cx="5825892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닛산 나바라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에서 시작하여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동펑 리치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EV’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로 완성된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년의 역사</a:t>
            </a:r>
          </a:p>
        </p:txBody>
      </p:sp>
      <p:pic>
        <p:nvPicPr>
          <p:cNvPr id="2050" name="Picture 2" descr="파일:닛산 나바라 1세대.png">
            <a:extLst>
              <a:ext uri="{FF2B5EF4-FFF2-40B4-BE49-F238E27FC236}">
                <a16:creationId xmlns:a16="http://schemas.microsoft.com/office/drawing/2014/main" id="{27817869-C1CA-4155-8AAE-B52547E5B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88" y="1428212"/>
            <a:ext cx="3864424" cy="242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82">
            <a:extLst>
              <a:ext uri="{FF2B5EF4-FFF2-40B4-BE49-F238E27FC236}">
                <a16:creationId xmlns:a16="http://schemas.microsoft.com/office/drawing/2014/main" id="{7BE987A6-2C81-477A-B906-60BFA47A4E18}"/>
              </a:ext>
            </a:extLst>
          </p:cNvPr>
          <p:cNvGrpSpPr>
            <a:grpSpLocks/>
          </p:cNvGrpSpPr>
          <p:nvPr/>
        </p:nvGrpSpPr>
        <p:grpSpPr bwMode="auto">
          <a:xfrm>
            <a:off x="476286" y="994082"/>
            <a:ext cx="8892529" cy="377330"/>
            <a:chOff x="1436" y="806"/>
            <a:chExt cx="4080" cy="282"/>
          </a:xfrm>
        </p:grpSpPr>
        <p:sp>
          <p:nvSpPr>
            <p:cNvPr id="39" name="Rectangle 11">
              <a:extLst>
                <a:ext uri="{FF2B5EF4-FFF2-40B4-BE49-F238E27FC236}">
                  <a16:creationId xmlns:a16="http://schemas.microsoft.com/office/drawing/2014/main" id="{28A97F2A-4F7C-42E9-AEF9-BE04A7690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" y="832"/>
              <a:ext cx="4080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015907" latinLnBrk="0">
                <a:lnSpc>
                  <a:spcPct val="110000"/>
                </a:lnSpc>
                <a:spcAft>
                  <a:spcPct val="10000"/>
                </a:spcAft>
                <a:buClr>
                  <a:srgbClr val="BFBFBF"/>
                </a:buClr>
                <a:buSzPct val="80000"/>
              </a:pP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닛산 나바라 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 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르노 알래스칸 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 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벤츠 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X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클래스 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 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동펑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 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리치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6</a:t>
              </a:r>
              <a:endParaRPr lang="ko-KR" altLang="en-US" sz="22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43" name="Picture 64" descr="지원체계란">
              <a:extLst>
                <a:ext uri="{FF2B5EF4-FFF2-40B4-BE49-F238E27FC236}">
                  <a16:creationId xmlns:a16="http://schemas.microsoft.com/office/drawing/2014/main" id="{CDEE44B3-45B7-4490-A5D9-EB13DE9BBF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07" y="806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67" descr="지원체계란">
              <a:extLst>
                <a:ext uri="{FF2B5EF4-FFF2-40B4-BE49-F238E27FC236}">
                  <a16:creationId xmlns:a16="http://schemas.microsoft.com/office/drawing/2014/main" id="{7F1C4A05-13D9-48F9-910A-B49648EC8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95" y="810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2" name="Picture 4" descr="파일:르노 알래스칸.jpg">
            <a:extLst>
              <a:ext uri="{FF2B5EF4-FFF2-40B4-BE49-F238E27FC236}">
                <a16:creationId xmlns:a16="http://schemas.microsoft.com/office/drawing/2014/main" id="{8C7719F1-B0E1-4252-94C9-446991C0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298" y="1428213"/>
            <a:ext cx="3964714" cy="243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파일:X클래스.png">
            <a:extLst>
              <a:ext uri="{FF2B5EF4-FFF2-40B4-BE49-F238E27FC236}">
                <a16:creationId xmlns:a16="http://schemas.microsoft.com/office/drawing/2014/main" id="{96F46A84-F0B4-4D0A-B0C4-DE77C72FA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8544" y="4220453"/>
            <a:ext cx="3864424" cy="212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파일:동펑 리치6 EV.png">
            <a:extLst>
              <a:ext uri="{FF2B5EF4-FFF2-40B4-BE49-F238E27FC236}">
                <a16:creationId xmlns:a16="http://schemas.microsoft.com/office/drawing/2014/main" id="{179215AA-A842-4BB8-96AE-DE6B8CB6D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299" y="4221088"/>
            <a:ext cx="4035745" cy="212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BE2B1D-4D6F-4F69-BF1D-D7CE69BD9523}"/>
              </a:ext>
            </a:extLst>
          </p:cNvPr>
          <p:cNvSpPr txBox="1"/>
          <p:nvPr/>
        </p:nvSpPr>
        <p:spPr>
          <a:xfrm>
            <a:off x="848987" y="3856772"/>
            <a:ext cx="3864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1997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닛산 나바라 출시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4BC12A-F896-4307-BEE1-962D7C93D815}"/>
              </a:ext>
            </a:extLst>
          </p:cNvPr>
          <p:cNvSpPr txBox="1"/>
          <p:nvPr/>
        </p:nvSpPr>
        <p:spPr>
          <a:xfrm>
            <a:off x="5169024" y="3861048"/>
            <a:ext cx="3864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2016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르노 알래스칸 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닛산 </a:t>
            </a:r>
            <a:r>
              <a:rPr lang="ko-KR" altLang="en-US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나바라를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리뱃징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F699856-F106-4CB2-9A54-4927C7C8A8B1}"/>
              </a:ext>
            </a:extLst>
          </p:cNvPr>
          <p:cNvSpPr txBox="1"/>
          <p:nvPr/>
        </p:nvSpPr>
        <p:spPr>
          <a:xfrm>
            <a:off x="872553" y="6353194"/>
            <a:ext cx="3864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2017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벤츠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X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클래스 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</a:rPr>
              <a:t>닛산 </a:t>
            </a:r>
            <a:r>
              <a:rPr lang="ko-KR" altLang="en-US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</a:rPr>
              <a:t>나바라를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</a:rPr>
              <a:t>리뱃징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</a:rPr>
              <a:t>)</a:t>
            </a:r>
            <a:endParaRPr lang="ko-KR" altLang="en-US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0C430C2-8B1A-465E-9BA0-21051970F71B}"/>
              </a:ext>
            </a:extLst>
          </p:cNvPr>
          <p:cNvSpPr txBox="1"/>
          <p:nvPr/>
        </p:nvSpPr>
        <p:spPr>
          <a:xfrm>
            <a:off x="5169024" y="6346960"/>
            <a:ext cx="3864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2023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동펑 리치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</a:rPr>
              <a:t>닛산 </a:t>
            </a:r>
            <a:r>
              <a:rPr lang="ko-KR" altLang="en-US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</a:rPr>
              <a:t>나바라를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</a:rPr>
              <a:t>리뱃징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</a:rPr>
              <a:t>)</a:t>
            </a:r>
            <a:endParaRPr lang="ko-KR" altLang="en-US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3D4496-3F86-4502-A581-DA1D76B970FB}"/>
              </a:ext>
            </a:extLst>
          </p:cNvPr>
          <p:cNvSpPr txBox="1"/>
          <p:nvPr/>
        </p:nvSpPr>
        <p:spPr>
          <a:xfrm rot="21221243">
            <a:off x="3737253" y="5508843"/>
            <a:ext cx="288032" cy="9233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endParaRPr lang="ko-KR" altLang="en-US" sz="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5217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FD66A03-31B2-4E01-86B0-87A26D536E2E}"/>
              </a:ext>
            </a:extLst>
          </p:cNvPr>
          <p:cNvSpPr txBox="1"/>
          <p:nvPr/>
        </p:nvSpPr>
        <p:spPr>
          <a:xfrm>
            <a:off x="959808" y="80916"/>
            <a:ext cx="4857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 defTabSz="914400">
              <a:defRPr kumimoji="1" sz="1400" b="1" spc="-150">
                <a:ln w="0">
                  <a:solidFill>
                    <a:srgbClr val="0B4355">
                      <a:alpha val="5000"/>
                    </a:srgbClr>
                  </a:solidFill>
                </a:ln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역사</a:t>
            </a:r>
          </a:p>
        </p:txBody>
      </p:sp>
      <p:grpSp>
        <p:nvGrpSpPr>
          <p:cNvPr id="38" name="Group 82">
            <a:extLst>
              <a:ext uri="{FF2B5EF4-FFF2-40B4-BE49-F238E27FC236}">
                <a16:creationId xmlns:a16="http://schemas.microsoft.com/office/drawing/2014/main" id="{7BE987A6-2C81-477A-B906-60BFA47A4E18}"/>
              </a:ext>
            </a:extLst>
          </p:cNvPr>
          <p:cNvGrpSpPr>
            <a:grpSpLocks/>
          </p:cNvGrpSpPr>
          <p:nvPr/>
        </p:nvGrpSpPr>
        <p:grpSpPr bwMode="auto">
          <a:xfrm>
            <a:off x="476286" y="994082"/>
            <a:ext cx="8892529" cy="377330"/>
            <a:chOff x="1436" y="806"/>
            <a:chExt cx="4080" cy="282"/>
          </a:xfrm>
        </p:grpSpPr>
        <p:sp>
          <p:nvSpPr>
            <p:cNvPr id="39" name="Rectangle 11">
              <a:extLst>
                <a:ext uri="{FF2B5EF4-FFF2-40B4-BE49-F238E27FC236}">
                  <a16:creationId xmlns:a16="http://schemas.microsoft.com/office/drawing/2014/main" id="{28A97F2A-4F7C-42E9-AEF9-BE04A7690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" y="832"/>
              <a:ext cx="4080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015907" latinLnBrk="0">
                <a:lnSpc>
                  <a:spcPct val="110000"/>
                </a:lnSpc>
                <a:spcAft>
                  <a:spcPct val="10000"/>
                </a:spcAft>
                <a:buClr>
                  <a:srgbClr val="BFBFBF"/>
                </a:buClr>
                <a:buSzPct val="80000"/>
              </a:pP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닛산 나바라 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 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르노 알래스칸 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 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벤츠 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X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클래스 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 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동펑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 </a:t>
              </a:r>
              <a:r>
                <a:rPr kumimoji="1" lang="ko-KR" altLang="en-US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rPr>
                <a:t>리치</a:t>
              </a:r>
              <a:r>
                <a:rPr kumimoji="1" lang="en-US" altLang="ko-KR" sz="2200" b="1" spc="-150" dirty="0">
                  <a:gradFill flip="none" rotWithShape="1">
                    <a:gsLst>
                      <a:gs pos="21000">
                        <a:srgbClr val="EF6315"/>
                      </a:gs>
                      <a:gs pos="100000">
                        <a:srgbClr val="C00000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3500000">
                      <a:prstClr val="black">
                        <a:alpha val="60000"/>
                      </a:prstClr>
                    </a:inn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6</a:t>
              </a:r>
              <a:endParaRPr lang="ko-KR" altLang="en-US" sz="2200" b="1" spc="-150" dirty="0">
                <a:gradFill flip="none" rotWithShape="1">
                  <a:gsLst>
                    <a:gs pos="21000">
                      <a:srgbClr val="EF6315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innerShdw blurRad="76200" dist="38100" dir="13500000">
                    <a:prstClr val="black">
                      <a:alpha val="60000"/>
                    </a:prstClr>
                  </a:inn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43" name="Picture 64" descr="지원체계란">
              <a:extLst>
                <a:ext uri="{FF2B5EF4-FFF2-40B4-BE49-F238E27FC236}">
                  <a16:creationId xmlns:a16="http://schemas.microsoft.com/office/drawing/2014/main" id="{CDEE44B3-45B7-4490-A5D9-EB13DE9BBF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07" y="806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67" descr="지원체계란">
              <a:extLst>
                <a:ext uri="{FF2B5EF4-FFF2-40B4-BE49-F238E27FC236}">
                  <a16:creationId xmlns:a16="http://schemas.microsoft.com/office/drawing/2014/main" id="{7F1C4A05-13D9-48F9-910A-B49648EC8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95" y="810"/>
              <a:ext cx="17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4" name="Picture 2" descr="http://wiki.hash.kr/images/thumb/f/fd/%EB%8B%9B%EC%82%B0_%EB%A1%9C%EA%B3%A0.png/200px-%EB%8B%9B%EC%82%B0_%EB%A1%9C%EA%B3%A0.png">
            <a:extLst>
              <a:ext uri="{FF2B5EF4-FFF2-40B4-BE49-F238E27FC236}">
                <a16:creationId xmlns:a16="http://schemas.microsoft.com/office/drawing/2014/main" id="{CE19C737-DD35-494E-9703-CD6AAF97B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1423859"/>
            <a:ext cx="680864" cy="68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평행 사변형 16">
            <a:extLst>
              <a:ext uri="{FF2B5EF4-FFF2-40B4-BE49-F238E27FC236}">
                <a16:creationId xmlns:a16="http://schemas.microsoft.com/office/drawing/2014/main" id="{524199F1-20B5-418C-A900-514F969570C6}"/>
              </a:ext>
            </a:extLst>
          </p:cNvPr>
          <p:cNvSpPr/>
          <p:nvPr/>
        </p:nvSpPr>
        <p:spPr>
          <a:xfrm>
            <a:off x="1097360" y="1612145"/>
            <a:ext cx="1872208" cy="350070"/>
          </a:xfrm>
          <a:prstGeom prst="parallelogram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닛산 나바라</a:t>
            </a: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C6708A91-0407-480B-8AF7-04F0B8E1C274}"/>
              </a:ext>
            </a:extLst>
          </p:cNvPr>
          <p:cNvSpPr/>
          <p:nvPr/>
        </p:nvSpPr>
        <p:spPr>
          <a:xfrm>
            <a:off x="5687956" y="1557867"/>
            <a:ext cx="1872208" cy="350070"/>
          </a:xfrm>
          <a:prstGeom prst="parallelogram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르노 알래스칸</a:t>
            </a:r>
          </a:p>
        </p:txBody>
      </p:sp>
      <p:sp>
        <p:nvSpPr>
          <p:cNvPr id="19" name="평행 사변형 18">
            <a:extLst>
              <a:ext uri="{FF2B5EF4-FFF2-40B4-BE49-F238E27FC236}">
                <a16:creationId xmlns:a16="http://schemas.microsoft.com/office/drawing/2014/main" id="{D10B9658-6D92-4360-BB32-F66BA15F94DA}"/>
              </a:ext>
            </a:extLst>
          </p:cNvPr>
          <p:cNvSpPr/>
          <p:nvPr/>
        </p:nvSpPr>
        <p:spPr>
          <a:xfrm>
            <a:off x="1130784" y="3851176"/>
            <a:ext cx="1872208" cy="350070"/>
          </a:xfrm>
          <a:prstGeom prst="parallelogram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벤츠 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X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클래스</a:t>
            </a:r>
          </a:p>
        </p:txBody>
      </p:sp>
      <p:pic>
        <p:nvPicPr>
          <p:cNvPr id="3076" name="Picture 4" descr="http://wiki.hash.kr/images/thumb/4/4f/%EB%A5%B4%EB%85%B8_%EB%A1%9C%EA%B3%A0.png/200px-%EB%A5%B4%EB%85%B8_%EB%A1%9C%EA%B3%A0.png">
            <a:extLst>
              <a:ext uri="{FF2B5EF4-FFF2-40B4-BE49-F238E27FC236}">
                <a16:creationId xmlns:a16="http://schemas.microsoft.com/office/drawing/2014/main" id="{A06C8884-4340-4EFA-94A8-456D35149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6" y="1372440"/>
            <a:ext cx="654498" cy="65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iki.hash.kr/images/thumb/8/8c/%EB%A9%94%EB%A5%B4%EC%84%B8%EB%8D%B0%EC%8A%A4-%EB%B2%A4%EC%B8%A0_%EB%A1%9C%EA%B3%A0.png/200px-%EB%A9%94%EB%A5%B4%EC%84%B8%EB%8D%B0%EC%8A%A4-%EB%B2%A4%EC%B8%A0_%EB%A1%9C%EA%B3%A0.png">
            <a:extLst>
              <a:ext uri="{FF2B5EF4-FFF2-40B4-BE49-F238E27FC236}">
                <a16:creationId xmlns:a16="http://schemas.microsoft.com/office/drawing/2014/main" id="{4F245FF0-2637-45AC-B6F8-37D54C290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6" y="3710606"/>
            <a:ext cx="654498" cy="65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C1FB349-3547-4FE0-99C7-D489670C9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0315" y="3663013"/>
            <a:ext cx="635002" cy="654498"/>
          </a:xfrm>
          <a:prstGeom prst="rect">
            <a:avLst/>
          </a:prstGeom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C7BDE9A6-A5A6-4BEE-ACDF-3C4FA79DCB3D}"/>
              </a:ext>
            </a:extLst>
          </p:cNvPr>
          <p:cNvSpPr/>
          <p:nvPr/>
        </p:nvSpPr>
        <p:spPr>
          <a:xfrm>
            <a:off x="488504" y="2072114"/>
            <a:ext cx="4320480" cy="156966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ko-KR" sz="1600" dirty="0">
                <a:latin typeface="+mn-ea"/>
              </a:rPr>
              <a:t>1997</a:t>
            </a:r>
            <a:r>
              <a:rPr lang="ko-KR" altLang="en-US" sz="1600" dirty="0">
                <a:latin typeface="+mn-ea"/>
              </a:rPr>
              <a:t>년 일본의 닛산</a:t>
            </a:r>
            <a:r>
              <a:rPr lang="en-US" altLang="ko-KR" sz="1600" dirty="0">
                <a:latin typeface="+mn-ea"/>
              </a:rPr>
              <a:t>(NISSAN)</a:t>
            </a:r>
            <a:r>
              <a:rPr lang="ko-KR" altLang="en-US" sz="1600" dirty="0">
                <a:latin typeface="+mn-ea"/>
              </a:rPr>
              <a:t>이 제작한 픽업트럭입니다</a:t>
            </a:r>
            <a:r>
              <a:rPr lang="en-US" altLang="ko-KR" sz="1600" dirty="0">
                <a:latin typeface="+mn-ea"/>
              </a:rPr>
              <a:t>. 1</a:t>
            </a:r>
            <a:r>
              <a:rPr lang="ko-KR" altLang="en-US" sz="1600" dirty="0">
                <a:latin typeface="+mn-ea"/>
              </a:rPr>
              <a:t>세대</a:t>
            </a:r>
            <a:r>
              <a:rPr lang="en-US" altLang="ko-KR" sz="1600" dirty="0">
                <a:latin typeface="+mn-ea"/>
              </a:rPr>
              <a:t>, 2</a:t>
            </a:r>
            <a:r>
              <a:rPr lang="ko-KR" altLang="en-US" sz="1600" dirty="0">
                <a:latin typeface="+mn-ea"/>
              </a:rPr>
              <a:t>세대</a:t>
            </a:r>
            <a:r>
              <a:rPr lang="en-US" altLang="ko-KR" sz="1600" dirty="0">
                <a:latin typeface="+mn-ea"/>
              </a:rPr>
              <a:t>, 3</a:t>
            </a:r>
            <a:r>
              <a:rPr lang="ko-KR" altLang="en-US" sz="1600" dirty="0">
                <a:latin typeface="+mn-ea"/>
              </a:rPr>
              <a:t>세대까지 출시되었습니다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 err="1">
                <a:latin typeface="+mn-ea"/>
              </a:rPr>
              <a:t>프레임바디의</a:t>
            </a:r>
            <a:r>
              <a:rPr lang="ko-KR" altLang="en-US" sz="1600" dirty="0">
                <a:latin typeface="+mn-ea"/>
              </a:rPr>
              <a:t> 견고한 차체를 기반으로 뛰어난 오프로드 성능을 자랑합니다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닛산 </a:t>
            </a:r>
            <a:r>
              <a:rPr lang="ko-KR" altLang="en-US" sz="1600" dirty="0" err="1">
                <a:latin typeface="+mn-ea"/>
              </a:rPr>
              <a:t>나바라를</a:t>
            </a:r>
            <a:r>
              <a:rPr lang="ko-KR" altLang="en-US" sz="1600" dirty="0">
                <a:latin typeface="+mn-ea"/>
              </a:rPr>
              <a:t> 기반으로 르노 알래스칸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벤츠 </a:t>
            </a:r>
            <a:r>
              <a:rPr lang="en-US" altLang="ko-KR" sz="1600" dirty="0">
                <a:latin typeface="+mn-ea"/>
              </a:rPr>
              <a:t>X</a:t>
            </a:r>
            <a:r>
              <a:rPr lang="ko-KR" altLang="en-US" sz="1600" dirty="0">
                <a:latin typeface="+mn-ea"/>
              </a:rPr>
              <a:t>클래스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동펑 리치</a:t>
            </a:r>
            <a:r>
              <a:rPr lang="en-US" altLang="ko-KR" sz="1600" dirty="0">
                <a:latin typeface="+mn-ea"/>
              </a:rPr>
              <a:t>6 </a:t>
            </a:r>
            <a:r>
              <a:rPr lang="ko-KR" altLang="en-US" sz="1600" dirty="0">
                <a:latin typeface="+mn-ea"/>
              </a:rPr>
              <a:t>등이 </a:t>
            </a:r>
            <a:r>
              <a:rPr lang="ko-KR" altLang="en-US" sz="1600" dirty="0" err="1">
                <a:latin typeface="+mn-ea"/>
              </a:rPr>
              <a:t>리뱃징되었습니다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582504D6-12A8-4667-9A77-882D11BE34C9}"/>
              </a:ext>
            </a:extLst>
          </p:cNvPr>
          <p:cNvSpPr/>
          <p:nvPr/>
        </p:nvSpPr>
        <p:spPr>
          <a:xfrm>
            <a:off x="5169024" y="2035305"/>
            <a:ext cx="4320480" cy="156966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ko-KR" sz="1600" dirty="0">
                <a:latin typeface="+mn-ea"/>
              </a:rPr>
              <a:t>2016</a:t>
            </a:r>
            <a:r>
              <a:rPr lang="ko-KR" altLang="en-US" sz="1600" dirty="0">
                <a:latin typeface="+mn-ea"/>
              </a:rPr>
              <a:t>년 프랑스의 르노</a:t>
            </a:r>
            <a:r>
              <a:rPr lang="en-US" altLang="ko-KR" sz="1600" dirty="0">
                <a:latin typeface="+mn-ea"/>
              </a:rPr>
              <a:t>(Renault)</a:t>
            </a:r>
            <a:r>
              <a:rPr lang="ko-KR" altLang="en-US" sz="1600" dirty="0">
                <a:latin typeface="+mn-ea"/>
              </a:rPr>
              <a:t>가 닛산 </a:t>
            </a:r>
            <a:r>
              <a:rPr lang="ko-KR" altLang="en-US" sz="1600" dirty="0" err="1">
                <a:latin typeface="+mn-ea"/>
              </a:rPr>
              <a:t>나바라를</a:t>
            </a:r>
            <a:r>
              <a:rPr lang="ko-KR" altLang="en-US" sz="1600" dirty="0">
                <a:latin typeface="+mn-ea"/>
              </a:rPr>
              <a:t> </a:t>
            </a:r>
            <a:r>
              <a:rPr lang="ko-KR" altLang="en-US" sz="1600" dirty="0" err="1">
                <a:latin typeface="+mn-ea"/>
              </a:rPr>
              <a:t>리뱃징하여</a:t>
            </a:r>
            <a:r>
              <a:rPr lang="ko-KR" altLang="en-US" sz="1600" dirty="0">
                <a:latin typeface="+mn-ea"/>
              </a:rPr>
              <a:t> 제작한 픽업트럭입니다</a:t>
            </a:r>
            <a:r>
              <a:rPr lang="en-US" altLang="ko-KR" sz="1600" dirty="0">
                <a:latin typeface="+mn-ea"/>
              </a:rPr>
              <a:t>. 2019</a:t>
            </a:r>
            <a:r>
              <a:rPr lang="ko-KR" altLang="en-US" sz="1600" dirty="0">
                <a:latin typeface="+mn-ea"/>
              </a:rPr>
              <a:t>년 페이스리프트를 진행했습니다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남미와 아프리카에 많이 판매되었습니다</a:t>
            </a:r>
            <a:r>
              <a:rPr lang="en-US" altLang="ko-KR" sz="1600" dirty="0">
                <a:latin typeface="+mn-ea"/>
              </a:rPr>
              <a:t>. 1,100kg</a:t>
            </a:r>
            <a:r>
              <a:rPr lang="ko-KR" altLang="en-US" sz="1600" dirty="0">
                <a:latin typeface="+mn-ea"/>
              </a:rPr>
              <a:t>의 적재량을 자랑하며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구글 </a:t>
            </a:r>
            <a:r>
              <a:rPr lang="ko-KR" altLang="en-US" sz="1600" dirty="0" err="1">
                <a:latin typeface="+mn-ea"/>
              </a:rPr>
              <a:t>안드로이드오토와</a:t>
            </a:r>
            <a:r>
              <a:rPr lang="ko-KR" altLang="en-US" sz="1600" dirty="0">
                <a:latin typeface="+mn-ea"/>
              </a:rPr>
              <a:t> 애플 </a:t>
            </a:r>
            <a:r>
              <a:rPr lang="ko-KR" altLang="en-US" sz="1600" dirty="0" err="1">
                <a:latin typeface="+mn-ea"/>
              </a:rPr>
              <a:t>카플레이를</a:t>
            </a:r>
            <a:r>
              <a:rPr lang="ko-KR" altLang="en-US" sz="1600" dirty="0">
                <a:latin typeface="+mn-ea"/>
              </a:rPr>
              <a:t> 지원합니다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80533331-6ABD-48A2-8DB3-0CDCC1BB5B83}"/>
              </a:ext>
            </a:extLst>
          </p:cNvPr>
          <p:cNvSpPr/>
          <p:nvPr/>
        </p:nvSpPr>
        <p:spPr>
          <a:xfrm>
            <a:off x="488504" y="4341187"/>
            <a:ext cx="4320480" cy="2062103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ko-KR" sz="1600" dirty="0">
                <a:latin typeface="+mn-ea"/>
              </a:rPr>
              <a:t>2017</a:t>
            </a:r>
            <a:r>
              <a:rPr lang="ko-KR" altLang="en-US" sz="1600" dirty="0">
                <a:latin typeface="+mn-ea"/>
              </a:rPr>
              <a:t>년 독일의 메르세데스</a:t>
            </a:r>
            <a:r>
              <a:rPr lang="en-US" altLang="ko-KR" sz="1600" dirty="0">
                <a:latin typeface="+mn-ea"/>
              </a:rPr>
              <a:t>-</a:t>
            </a:r>
            <a:r>
              <a:rPr lang="ko-KR" altLang="en-US" sz="1600" dirty="0">
                <a:latin typeface="+mn-ea"/>
              </a:rPr>
              <a:t>벤츠가 닛산 </a:t>
            </a:r>
            <a:r>
              <a:rPr lang="ko-KR" altLang="en-US" sz="1600" dirty="0" err="1">
                <a:latin typeface="+mn-ea"/>
              </a:rPr>
              <a:t>나바라를</a:t>
            </a:r>
            <a:r>
              <a:rPr lang="ko-KR" altLang="en-US" sz="1600" dirty="0">
                <a:latin typeface="+mn-ea"/>
              </a:rPr>
              <a:t> </a:t>
            </a:r>
            <a:r>
              <a:rPr lang="ko-KR" altLang="en-US" sz="1600" dirty="0" err="1">
                <a:latin typeface="+mn-ea"/>
              </a:rPr>
              <a:t>리뱃징하여</a:t>
            </a:r>
            <a:r>
              <a:rPr lang="ko-KR" altLang="en-US" sz="1600" dirty="0">
                <a:latin typeface="+mn-ea"/>
              </a:rPr>
              <a:t> 제작한 픽업트럭입니다</a:t>
            </a:r>
            <a:r>
              <a:rPr lang="en-US" altLang="ko-KR" sz="1600" dirty="0">
                <a:latin typeface="+mn-ea"/>
              </a:rPr>
              <a:t>. 1,200kg</a:t>
            </a:r>
            <a:r>
              <a:rPr lang="ko-KR" altLang="en-US" sz="1600" dirty="0">
                <a:latin typeface="+mn-ea"/>
              </a:rPr>
              <a:t>의 적재량과 </a:t>
            </a:r>
            <a:r>
              <a:rPr lang="en-US" altLang="ko-KR" sz="1600" dirty="0">
                <a:latin typeface="+mn-ea"/>
              </a:rPr>
              <a:t>3,800kg</a:t>
            </a:r>
            <a:r>
              <a:rPr lang="ko-KR" altLang="en-US" sz="1600" dirty="0">
                <a:latin typeface="+mn-ea"/>
              </a:rPr>
              <a:t>의 견인력을 자랑합니다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기존 닛산 </a:t>
            </a:r>
            <a:r>
              <a:rPr lang="ko-KR" altLang="en-US" sz="1600" dirty="0" err="1">
                <a:latin typeface="+mn-ea"/>
              </a:rPr>
              <a:t>나바라와</a:t>
            </a:r>
            <a:r>
              <a:rPr lang="ko-KR" altLang="en-US" sz="1600" dirty="0">
                <a:latin typeface="+mn-ea"/>
              </a:rPr>
              <a:t> 외형이나 기능상 큰 차이가 없음에도 불구하고</a:t>
            </a:r>
            <a:r>
              <a:rPr lang="en-US" altLang="ko-KR" sz="1600" dirty="0">
                <a:latin typeface="+mn-ea"/>
              </a:rPr>
              <a:t>,</a:t>
            </a:r>
            <a:r>
              <a:rPr lang="ko-KR" altLang="en-US" sz="1600" dirty="0">
                <a:latin typeface="+mn-ea"/>
              </a:rPr>
              <a:t> 벤츠라는 브랜드 파워에 걸맞게 가격이 </a:t>
            </a:r>
            <a:r>
              <a:rPr lang="en-US" altLang="ko-KR" sz="1600" dirty="0">
                <a:latin typeface="+mn-ea"/>
              </a:rPr>
              <a:t>6,400</a:t>
            </a:r>
            <a:r>
              <a:rPr lang="ko-KR" altLang="en-US" sz="1600" dirty="0">
                <a:latin typeface="+mn-ea"/>
              </a:rPr>
              <a:t>만원 이상 고가에 형성되었습니다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출시 후 </a:t>
            </a:r>
            <a:r>
              <a:rPr lang="en-US" altLang="ko-KR" sz="1600" dirty="0">
                <a:latin typeface="+mn-ea"/>
              </a:rPr>
              <a:t>1</a:t>
            </a:r>
            <a:r>
              <a:rPr lang="ko-KR" altLang="en-US" sz="1600" dirty="0">
                <a:latin typeface="+mn-ea"/>
              </a:rPr>
              <a:t>만대 이상 판매되었습니다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9A423EB0-C583-49C5-B552-3A7CD82D58FD}"/>
              </a:ext>
            </a:extLst>
          </p:cNvPr>
          <p:cNvSpPr/>
          <p:nvPr/>
        </p:nvSpPr>
        <p:spPr>
          <a:xfrm>
            <a:off x="5169024" y="4341187"/>
            <a:ext cx="4320480" cy="2062103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ko-KR" sz="1600" dirty="0">
                <a:latin typeface="+mn-ea"/>
              </a:rPr>
              <a:t>2017</a:t>
            </a:r>
            <a:r>
              <a:rPr lang="ko-KR" altLang="en-US" sz="1600" dirty="0">
                <a:latin typeface="+mn-ea"/>
              </a:rPr>
              <a:t>년 중국 </a:t>
            </a:r>
            <a:r>
              <a:rPr lang="ko-KR" altLang="en-US" sz="1600" dirty="0" err="1">
                <a:latin typeface="+mn-ea"/>
              </a:rPr>
              <a:t>동펑자동차와</a:t>
            </a:r>
            <a:r>
              <a:rPr lang="ko-KR" altLang="en-US" sz="1600" dirty="0">
                <a:latin typeface="+mn-ea"/>
              </a:rPr>
              <a:t> 일본 닛산이 합작하여 설립한 </a:t>
            </a:r>
            <a:r>
              <a:rPr lang="ko-KR" altLang="en-US" sz="1600" dirty="0" err="1">
                <a:latin typeface="+mn-ea"/>
              </a:rPr>
              <a:t>동펑닛산</a:t>
            </a:r>
            <a:r>
              <a:rPr lang="ko-KR" altLang="en-US" sz="1600" dirty="0">
                <a:latin typeface="+mn-ea"/>
              </a:rPr>
              <a:t> 회사가 기존 닛산 </a:t>
            </a:r>
            <a:r>
              <a:rPr lang="ko-KR" altLang="en-US" sz="1600" dirty="0" err="1">
                <a:latin typeface="+mn-ea"/>
              </a:rPr>
              <a:t>나바라를</a:t>
            </a:r>
            <a:r>
              <a:rPr lang="ko-KR" altLang="en-US" sz="1600" dirty="0">
                <a:latin typeface="+mn-ea"/>
              </a:rPr>
              <a:t> </a:t>
            </a:r>
            <a:r>
              <a:rPr lang="ko-KR" altLang="en-US" sz="1600" dirty="0" err="1">
                <a:latin typeface="+mn-ea"/>
              </a:rPr>
              <a:t>리뱃징하여</a:t>
            </a:r>
            <a:r>
              <a:rPr lang="ko-KR" altLang="en-US" sz="1600" dirty="0">
                <a:latin typeface="+mn-ea"/>
              </a:rPr>
              <a:t> 제작한 픽업트럭입니다</a:t>
            </a:r>
            <a:r>
              <a:rPr lang="en-US" altLang="ko-KR" sz="1600" dirty="0">
                <a:latin typeface="+mn-ea"/>
              </a:rPr>
              <a:t>. 2020</a:t>
            </a:r>
            <a:r>
              <a:rPr lang="ko-KR" altLang="en-US" sz="1600" dirty="0">
                <a:latin typeface="+mn-ea"/>
              </a:rPr>
              <a:t>년 중국 </a:t>
            </a:r>
            <a:r>
              <a:rPr lang="ko-KR" altLang="en-US" sz="1600" dirty="0" err="1">
                <a:latin typeface="+mn-ea"/>
              </a:rPr>
              <a:t>동펑자동차의</a:t>
            </a:r>
            <a:r>
              <a:rPr lang="ko-KR" altLang="en-US" sz="1600" dirty="0">
                <a:latin typeface="+mn-ea"/>
              </a:rPr>
              <a:t> 자회사인 </a:t>
            </a:r>
            <a:r>
              <a:rPr lang="ko-KR" altLang="en-US" sz="1600" dirty="0" err="1">
                <a:latin typeface="+mn-ea"/>
              </a:rPr>
              <a:t>정저우닛산에서</a:t>
            </a:r>
            <a:r>
              <a:rPr lang="ko-KR" altLang="en-US" sz="1600" dirty="0">
                <a:latin typeface="+mn-ea"/>
              </a:rPr>
              <a:t> 동펑 리치</a:t>
            </a:r>
            <a:r>
              <a:rPr lang="en-US" altLang="ko-KR" sz="1600" dirty="0">
                <a:latin typeface="+mn-ea"/>
              </a:rPr>
              <a:t>6 EV</a:t>
            </a:r>
            <a:r>
              <a:rPr lang="ko-KR" altLang="en-US" sz="1600" dirty="0">
                <a:latin typeface="+mn-ea"/>
              </a:rPr>
              <a:t>라는 </a:t>
            </a:r>
            <a:r>
              <a:rPr lang="ko-KR" altLang="en-US" sz="1600" dirty="0" err="1">
                <a:latin typeface="+mn-ea"/>
              </a:rPr>
              <a:t>전기픽업트럭을</a:t>
            </a:r>
            <a:r>
              <a:rPr lang="ko-KR" altLang="en-US" sz="1600" dirty="0">
                <a:latin typeface="+mn-ea"/>
              </a:rPr>
              <a:t> 제작하였고</a:t>
            </a:r>
            <a:r>
              <a:rPr lang="en-US" altLang="ko-KR" sz="1600" dirty="0">
                <a:latin typeface="+mn-ea"/>
              </a:rPr>
              <a:t>, 2023</a:t>
            </a:r>
            <a:r>
              <a:rPr lang="ko-KR" altLang="en-US" sz="1600" dirty="0">
                <a:latin typeface="+mn-ea"/>
              </a:rPr>
              <a:t>년 파워트레인을 추가하여 </a:t>
            </a:r>
            <a:r>
              <a:rPr lang="ko-KR" altLang="en-US" sz="1600" dirty="0" err="1">
                <a:latin typeface="+mn-ea"/>
              </a:rPr>
              <a:t>재출시하였습니다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한국의 </a:t>
            </a:r>
            <a:r>
              <a:rPr lang="ko-KR" altLang="en-US" sz="1600" dirty="0" err="1">
                <a:latin typeface="+mn-ea"/>
              </a:rPr>
              <a:t>타고모빌리티가</a:t>
            </a:r>
            <a:r>
              <a:rPr lang="ko-KR" altLang="en-US" sz="1600" dirty="0">
                <a:latin typeface="+mn-ea"/>
              </a:rPr>
              <a:t> 독점 총판권을 획득하고 판매 중입니다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6BCB89-3C04-4C1A-8F54-D91296A005BA}"/>
              </a:ext>
            </a:extLst>
          </p:cNvPr>
          <p:cNvSpPr txBox="1"/>
          <p:nvPr/>
        </p:nvSpPr>
        <p:spPr bwMode="auto">
          <a:xfrm>
            <a:off x="1064568" y="616177"/>
            <a:ext cx="5825892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닛산 나바라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에서 시작하여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동펑 리치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EV’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로 완성된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년의 역사</a:t>
            </a:r>
          </a:p>
        </p:txBody>
      </p:sp>
      <p:sp>
        <p:nvSpPr>
          <p:cNvPr id="30" name="평행 사변형 29">
            <a:extLst>
              <a:ext uri="{FF2B5EF4-FFF2-40B4-BE49-F238E27FC236}">
                <a16:creationId xmlns:a16="http://schemas.microsoft.com/office/drawing/2014/main" id="{A96AB73A-D51B-4EFA-8F1E-D46B1D46C2AC}"/>
              </a:ext>
            </a:extLst>
          </p:cNvPr>
          <p:cNvSpPr/>
          <p:nvPr/>
        </p:nvSpPr>
        <p:spPr>
          <a:xfrm>
            <a:off x="5875317" y="3813100"/>
            <a:ext cx="1872208" cy="350070"/>
          </a:xfrm>
          <a:prstGeom prst="parallelogram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</a:t>
            </a:r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0715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C2121-CA5B-4770-8379-E691D604EADC}"/>
              </a:ext>
            </a:extLst>
          </p:cNvPr>
          <p:cNvSpPr txBox="1"/>
          <p:nvPr/>
        </p:nvSpPr>
        <p:spPr bwMode="auto">
          <a:xfrm>
            <a:off x="3296816" y="3058506"/>
            <a:ext cx="4608512" cy="553998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defTabSz="888038" fontAlgn="ctr" latinLnBrk="0">
              <a:defRPr/>
            </a:pPr>
            <a:r>
              <a:rPr lang="ko-KR" altLang="en-US" sz="3600" b="1" spc="-150" dirty="0">
                <a:solidFill>
                  <a:prstClr val="white"/>
                </a:solidFill>
                <a:latin typeface="맑은 고딕" panose="020B0503020000020004" pitchFamily="50" charset="-127"/>
              </a:rPr>
              <a:t>㈜타고모빌리티 소개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84CCC2-8DD4-4EC1-BCE1-EDBE378EE1A3}"/>
              </a:ext>
            </a:extLst>
          </p:cNvPr>
          <p:cNvSpPr txBox="1"/>
          <p:nvPr/>
        </p:nvSpPr>
        <p:spPr bwMode="auto">
          <a:xfrm>
            <a:off x="3296816" y="4325193"/>
            <a:ext cx="4032448" cy="815608"/>
          </a:xfrm>
          <a:prstGeom prst="rect">
            <a:avLst/>
          </a:prstGeom>
          <a:noFill/>
          <a:effectLst/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marL="144000" marR="0" lvl="0" indent="-144000" algn="l" defTabSz="888038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㈜타고모빌리티 개요</a:t>
            </a:r>
            <a:endParaRPr lang="en-US" altLang="ko-KR" sz="2400" spc="-7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4000" marR="0" lvl="0" indent="-144000" algn="l" defTabSz="888038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㈜타고모빌리티 제휴사</a:t>
            </a:r>
            <a:endParaRPr lang="en-US" altLang="ko-KR" sz="2400" spc="-7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7429D8-A4B2-487D-95D5-C47E67B19CC1}"/>
              </a:ext>
            </a:extLst>
          </p:cNvPr>
          <p:cNvSpPr txBox="1"/>
          <p:nvPr/>
        </p:nvSpPr>
        <p:spPr bwMode="auto">
          <a:xfrm>
            <a:off x="2590021" y="1556792"/>
            <a:ext cx="1080120" cy="677108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 defTabSz="888038" fontAlgn="ctr" latinLnBrk="0">
              <a:defRPr/>
            </a:pPr>
            <a:r>
              <a:rPr lang="en-US" altLang="ko-KR" sz="4400" b="1" spc="-1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ko-KR" altLang="en-US" sz="4400" b="1" spc="-1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6CEDB14-6852-46F9-B9AC-144934671578}"/>
              </a:ext>
            </a:extLst>
          </p:cNvPr>
          <p:cNvSpPr/>
          <p:nvPr/>
        </p:nvSpPr>
        <p:spPr>
          <a:xfrm>
            <a:off x="3275114" y="2679381"/>
            <a:ext cx="22536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 err="1">
                <a:solidFill>
                  <a:schemeClr val="bg1"/>
                </a:solidFill>
                <a:latin typeface="+mn-ea"/>
              </a:rPr>
              <a:t>Tago</a:t>
            </a:r>
            <a:r>
              <a:rPr lang="en-US" altLang="ko-KR" sz="2000" dirty="0">
                <a:solidFill>
                  <a:schemeClr val="bg1"/>
                </a:solidFill>
                <a:latin typeface="+mn-ea"/>
              </a:rPr>
              <a:t> Mobility Inc.</a:t>
            </a:r>
            <a:endParaRPr lang="ko-KR" altLang="en-US" sz="20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1248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D357FC4-1B05-47EE-B4F6-80C761C1DB07}"/>
              </a:ext>
            </a:extLst>
          </p:cNvPr>
          <p:cNvSpPr txBox="1"/>
          <p:nvPr/>
        </p:nvSpPr>
        <p:spPr>
          <a:xfrm>
            <a:off x="959808" y="80916"/>
            <a:ext cx="4857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 defTabSz="914400">
              <a:defRPr kumimoji="1" sz="1400" b="1" spc="-150">
                <a:ln w="0">
                  <a:solidFill>
                    <a:srgbClr val="0B4355">
                      <a:alpha val="5000"/>
                    </a:srgbClr>
                  </a:solidFill>
                </a:ln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㈜타고모빌리티 개요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3184EE-99B6-489B-9188-8E22B0EB29C4}"/>
              </a:ext>
            </a:extLst>
          </p:cNvPr>
          <p:cNvSpPr txBox="1"/>
          <p:nvPr/>
        </p:nvSpPr>
        <p:spPr bwMode="auto">
          <a:xfrm>
            <a:off x="1064568" y="616177"/>
            <a:ext cx="5825892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㈜</a:t>
            </a:r>
            <a:r>
              <a:rPr lang="ko-KR" altLang="en-US" sz="1900" spc="-136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타고모빌리티는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전기차 전문 유통 회사입니다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ko-KR" altLang="en-US" sz="1900" spc="-136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2EBCC219-2D7D-4961-898A-08E7D3741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149263"/>
              </p:ext>
            </p:extLst>
          </p:nvPr>
        </p:nvGraphicFramePr>
        <p:xfrm>
          <a:off x="536647" y="1052736"/>
          <a:ext cx="8910912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6033">
                  <a:extLst>
                    <a:ext uri="{9D8B030D-6E8A-4147-A177-3AD203B41FA5}">
                      <a16:colId xmlns:a16="http://schemas.microsoft.com/office/drawing/2014/main" val="987854910"/>
                    </a:ext>
                  </a:extLst>
                </a:gridCol>
                <a:gridCol w="2919423">
                  <a:extLst>
                    <a:ext uri="{9D8B030D-6E8A-4147-A177-3AD203B41FA5}">
                      <a16:colId xmlns:a16="http://schemas.microsoft.com/office/drawing/2014/main" val="3275454077"/>
                    </a:ext>
                  </a:extLst>
                </a:gridCol>
                <a:gridCol w="1485151">
                  <a:extLst>
                    <a:ext uri="{9D8B030D-6E8A-4147-A177-3AD203B41FA5}">
                      <a16:colId xmlns:a16="http://schemas.microsoft.com/office/drawing/2014/main" val="3408348901"/>
                    </a:ext>
                  </a:extLst>
                </a:gridCol>
                <a:gridCol w="2970305">
                  <a:extLst>
                    <a:ext uri="{9D8B030D-6E8A-4147-A177-3AD203B41FA5}">
                      <a16:colId xmlns:a16="http://schemas.microsoft.com/office/drawing/2014/main" val="2758882642"/>
                    </a:ext>
                  </a:extLst>
                </a:gridCol>
              </a:tblGrid>
              <a:tr h="27774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법인명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㈜타고모빌리티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대표자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서창녕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740523"/>
                  </a:ext>
                </a:extLst>
              </a:tr>
              <a:tr h="27774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창립일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2021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년 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01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관계사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㈜아사달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㈜아사달시스템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㈜해시넷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822270"/>
                  </a:ext>
                </a:extLst>
              </a:tr>
              <a:tr h="27774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사업자등록번호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267-88-02370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법인등록번호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110111-8112362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724930"/>
                  </a:ext>
                </a:extLst>
              </a:tr>
              <a:tr h="27774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본사 주소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서울특별시 금천구 가산디지털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로 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168, A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동 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802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호 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가산동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우림라이온스밸리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222473"/>
                  </a:ext>
                </a:extLst>
              </a:tr>
              <a:tr h="27774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매장 주소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서울특별시 강서구 공항대로 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345, 1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층 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등촌동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청림빌딩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318288"/>
                  </a:ext>
                </a:extLst>
              </a:tr>
              <a:tr h="27774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전년도 매출액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126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억원 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타고 자회사 포함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관계사 매출액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330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억원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020103"/>
                  </a:ext>
                </a:extLst>
              </a:tr>
              <a:tr h="27774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직원수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타고 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 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전체 직원 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200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홈페이지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http://www.tago.kr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39350"/>
                  </a:ext>
                </a:extLst>
              </a:tr>
            </a:tbl>
          </a:graphicData>
        </a:graphic>
      </p:graphicFrame>
      <p:pic>
        <p:nvPicPr>
          <p:cNvPr id="7" name="그림 6">
            <a:extLst>
              <a:ext uri="{FF2B5EF4-FFF2-40B4-BE49-F238E27FC236}">
                <a16:creationId xmlns:a16="http://schemas.microsoft.com/office/drawing/2014/main" id="{B6709B67-27F9-4782-A810-6B18D441F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8753"/>
            <a:ext cx="9906000" cy="364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02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D357FC4-1B05-47EE-B4F6-80C761C1DB07}"/>
              </a:ext>
            </a:extLst>
          </p:cNvPr>
          <p:cNvSpPr txBox="1"/>
          <p:nvPr/>
        </p:nvSpPr>
        <p:spPr>
          <a:xfrm>
            <a:off x="959808" y="80916"/>
            <a:ext cx="4857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 defTabSz="914400">
              <a:defRPr kumimoji="1" sz="1400" b="1" spc="-150">
                <a:ln w="0">
                  <a:solidFill>
                    <a:srgbClr val="0B4355">
                      <a:alpha val="5000"/>
                    </a:srgbClr>
                  </a:solidFill>
                </a:ln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㈜타고모빌리티 제휴사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3184EE-99B6-489B-9188-8E22B0EB29C4}"/>
              </a:ext>
            </a:extLst>
          </p:cNvPr>
          <p:cNvSpPr txBox="1"/>
          <p:nvPr/>
        </p:nvSpPr>
        <p:spPr bwMode="auto">
          <a:xfrm>
            <a:off x="1064568" y="616177"/>
            <a:ext cx="5825892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㈜타고모빌리티의 거래처와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전국 대리점 및 제휴사입니다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ko-KR" altLang="en-US" sz="1900" spc="-136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00" name="Picture 8" descr="http://tago.kr/images/sub/dealership_img1.png">
            <a:extLst>
              <a:ext uri="{FF2B5EF4-FFF2-40B4-BE49-F238E27FC236}">
                <a16:creationId xmlns:a16="http://schemas.microsoft.com/office/drawing/2014/main" id="{06139996-D67B-47BF-9B86-C2AF4F0CE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16" y="1124744"/>
            <a:ext cx="2642013" cy="88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tago.kr/images/sub/dealership_img2.png">
            <a:extLst>
              <a:ext uri="{FF2B5EF4-FFF2-40B4-BE49-F238E27FC236}">
                <a16:creationId xmlns:a16="http://schemas.microsoft.com/office/drawing/2014/main" id="{6B305080-8D34-481E-AB07-84D593482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004" y="2422462"/>
            <a:ext cx="2857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tago.kr/images/sub/dealership_img3.png">
            <a:extLst>
              <a:ext uri="{FF2B5EF4-FFF2-40B4-BE49-F238E27FC236}">
                <a16:creationId xmlns:a16="http://schemas.microsoft.com/office/drawing/2014/main" id="{CE97BA17-7EE8-43CA-9591-65237E27F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64" y="5110968"/>
            <a:ext cx="2298913" cy="76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tago.kr/images/sub/dealership_img4.png">
            <a:extLst>
              <a:ext uri="{FF2B5EF4-FFF2-40B4-BE49-F238E27FC236}">
                <a16:creationId xmlns:a16="http://schemas.microsoft.com/office/drawing/2014/main" id="{BD683AD4-F8C3-4779-ADDD-E56F6928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333" y="3778809"/>
            <a:ext cx="2387106" cy="79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32330C-0098-4FFC-A0E9-324B0505AA1C}"/>
              </a:ext>
            </a:extLst>
          </p:cNvPr>
          <p:cNvSpPr txBox="1"/>
          <p:nvPr/>
        </p:nvSpPr>
        <p:spPr>
          <a:xfrm>
            <a:off x="1015557" y="1828817"/>
            <a:ext cx="1431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동펑자동차</a:t>
            </a:r>
          </a:p>
        </p:txBody>
      </p:sp>
      <p:pic>
        <p:nvPicPr>
          <p:cNvPr id="16" name="Picture 6" descr="파일:동펑자동차 글자.png">
            <a:extLst>
              <a:ext uri="{FF2B5EF4-FFF2-40B4-BE49-F238E27FC236}">
                <a16:creationId xmlns:a16="http://schemas.microsoft.com/office/drawing/2014/main" id="{E14DB254-B8B1-41F0-B9E4-131ACAE7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1268760"/>
            <a:ext cx="2298107" cy="76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파일:정저우닛산 글자.png">
            <a:extLst>
              <a:ext uri="{FF2B5EF4-FFF2-40B4-BE49-F238E27FC236}">
                <a16:creationId xmlns:a16="http://schemas.microsoft.com/office/drawing/2014/main" id="{62BCC38C-64F3-496B-8480-51153FA90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64" y="2348880"/>
            <a:ext cx="2591445" cy="86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64C8D9-F232-41AC-812E-E05018F92965}"/>
              </a:ext>
            </a:extLst>
          </p:cNvPr>
          <p:cNvSpPr txBox="1"/>
          <p:nvPr/>
        </p:nvSpPr>
        <p:spPr>
          <a:xfrm>
            <a:off x="1095805" y="2933989"/>
            <a:ext cx="1431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정저우닛산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A3D5DE-FACD-4298-BD45-7DA311D69D04}"/>
              </a:ext>
            </a:extLst>
          </p:cNvPr>
          <p:cNvSpPr txBox="1"/>
          <p:nvPr/>
        </p:nvSpPr>
        <p:spPr>
          <a:xfrm>
            <a:off x="899398" y="4242574"/>
            <a:ext cx="191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㈜에스에스라이트</a:t>
            </a:r>
          </a:p>
        </p:txBody>
      </p:sp>
      <p:pic>
        <p:nvPicPr>
          <p:cNvPr id="20" name="Picture 8" descr="파일:㈜에스에스라이트 글자.png">
            <a:extLst>
              <a:ext uri="{FF2B5EF4-FFF2-40B4-BE49-F238E27FC236}">
                <a16:creationId xmlns:a16="http://schemas.microsoft.com/office/drawing/2014/main" id="{942BEE62-2B4D-4103-BA4B-AF3D07607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26" y="3608603"/>
            <a:ext cx="2161300" cy="72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://wiki.hash.kr/images/thumb/a/a4/%ED%85%8C%EB%9D%BC%ED%8C%A9%ED%86%A0%EB%A6%AC%E3%88%9C_%EA%B8%80%EC%9E%90.png/300px-%ED%85%8C%EB%9D%BC%ED%8C%A9%ED%86%A0%EB%A6%AC%E3%88%9C_%EA%B8%80%EC%9E%90.png">
            <a:extLst>
              <a:ext uri="{FF2B5EF4-FFF2-40B4-BE49-F238E27FC236}">
                <a16:creationId xmlns:a16="http://schemas.microsoft.com/office/drawing/2014/main" id="{CFA0E458-34D5-48D1-9F39-AA102E2B1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5013176"/>
            <a:ext cx="2857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2E6A7D-ECAC-4199-B80B-DC9187A01496}"/>
              </a:ext>
            </a:extLst>
          </p:cNvPr>
          <p:cNvSpPr txBox="1"/>
          <p:nvPr/>
        </p:nvSpPr>
        <p:spPr>
          <a:xfrm>
            <a:off x="920552" y="5790963"/>
            <a:ext cx="191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테라팩토리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㈜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41D59C-432D-4241-88C9-0F97B0635816}"/>
              </a:ext>
            </a:extLst>
          </p:cNvPr>
          <p:cNvSpPr txBox="1"/>
          <p:nvPr/>
        </p:nvSpPr>
        <p:spPr>
          <a:xfrm>
            <a:off x="4080844" y="5805264"/>
            <a:ext cx="191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티오르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756BF4-B3C8-43DA-8040-A881329EC37E}"/>
              </a:ext>
            </a:extLst>
          </p:cNvPr>
          <p:cNvSpPr txBox="1"/>
          <p:nvPr/>
        </p:nvSpPr>
        <p:spPr>
          <a:xfrm>
            <a:off x="4088904" y="3144485"/>
            <a:ext cx="191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미래전기차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259F71-1A76-4698-8050-11E55373B5AE}"/>
              </a:ext>
            </a:extLst>
          </p:cNvPr>
          <p:cNvSpPr txBox="1"/>
          <p:nvPr/>
        </p:nvSpPr>
        <p:spPr>
          <a:xfrm>
            <a:off x="3997400" y="4439907"/>
            <a:ext cx="191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에스엠테크</a:t>
            </a:r>
            <a:endParaRPr lang="ko-KR" altLang="en-US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3382E4-95D3-4553-A734-EA29C9790C08}"/>
              </a:ext>
            </a:extLst>
          </p:cNvPr>
          <p:cNvSpPr txBox="1"/>
          <p:nvPr/>
        </p:nvSpPr>
        <p:spPr>
          <a:xfrm>
            <a:off x="3819154" y="1948548"/>
            <a:ext cx="191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㈜아우토컴퍼니</a:t>
            </a:r>
          </a:p>
        </p:txBody>
      </p:sp>
      <p:pic>
        <p:nvPicPr>
          <p:cNvPr id="28" name="Picture 10" descr="대유플러스 2023년 기업정보 | 사원수, 회사소개, 근무환경, 복리후생 등 - 사람인">
            <a:extLst>
              <a:ext uri="{FF2B5EF4-FFF2-40B4-BE49-F238E27FC236}">
                <a16:creationId xmlns:a16="http://schemas.microsoft.com/office/drawing/2014/main" id="{FFCF175E-575F-43ED-8CBD-EEA6FFEBD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08" y="1480895"/>
            <a:ext cx="2211823" cy="62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evrental.kr/wp-content/uploads/2020/07/evcar_kor_250_logo_new.png">
            <a:extLst>
              <a:ext uri="{FF2B5EF4-FFF2-40B4-BE49-F238E27FC236}">
                <a16:creationId xmlns:a16="http://schemas.microsoft.com/office/drawing/2014/main" id="{F36BA17A-3ABF-4DEF-BEED-8EDF43128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994" y="2636912"/>
            <a:ext cx="23812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http://wiki.hash.kr/images/thumb/a/aa/%ED%95%98%EB%82%98%EC%B9%B4%EB%93%9C_%EA%B8%80%EC%9E%90.png/300px-%ED%95%98%EB%82%98%EC%B9%B4%EB%93%9C_%EA%B8%80%EC%9E%90.png">
            <a:extLst>
              <a:ext uri="{FF2B5EF4-FFF2-40B4-BE49-F238E27FC236}">
                <a16:creationId xmlns:a16="http://schemas.microsoft.com/office/drawing/2014/main" id="{1A69580D-E092-472C-AD12-2ACC1D352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506" y="3666222"/>
            <a:ext cx="2857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DADF1D-F185-4146-80BB-37C845DE7185}"/>
              </a:ext>
            </a:extLst>
          </p:cNvPr>
          <p:cNvSpPr txBox="1"/>
          <p:nvPr/>
        </p:nvSpPr>
        <p:spPr>
          <a:xfrm>
            <a:off x="6890460" y="5229200"/>
            <a:ext cx="214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계속 추가 중</a:t>
            </a:r>
          </a:p>
        </p:txBody>
      </p:sp>
    </p:spTree>
    <p:extLst>
      <p:ext uri="{BB962C8B-B14F-4D97-AF65-F5344CB8AC3E}">
        <p14:creationId xmlns:p14="http://schemas.microsoft.com/office/powerpoint/2010/main" val="65430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419C11E1-1317-41B7-B612-D7F07B0CF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2E1910-F81B-420C-893A-6BBAB96C0D03}"/>
              </a:ext>
            </a:extLst>
          </p:cNvPr>
          <p:cNvSpPr txBox="1"/>
          <p:nvPr/>
        </p:nvSpPr>
        <p:spPr>
          <a:xfrm>
            <a:off x="936104" y="1124744"/>
            <a:ext cx="4520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spc="300" dirty="0">
                <a:solidFill>
                  <a:schemeClr val="bg1"/>
                </a:solidFill>
                <a:latin typeface="+mn-ea"/>
              </a:rPr>
              <a:t>감사합니다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95CA4-3DD7-46BC-938E-D6A11AF798BF}"/>
              </a:ext>
            </a:extLst>
          </p:cNvPr>
          <p:cNvSpPr txBox="1"/>
          <p:nvPr/>
        </p:nvSpPr>
        <p:spPr>
          <a:xfrm>
            <a:off x="992560" y="440346"/>
            <a:ext cx="4896544" cy="574966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24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Arial" pitchFamily="34" charset="0"/>
              </a:rPr>
              <a:t>동펑 리치</a:t>
            </a:r>
            <a:r>
              <a:rPr lang="en-US" altLang="ko-KR" sz="24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Arial" pitchFamily="34" charset="0"/>
              </a:rPr>
              <a:t>6 EV </a:t>
            </a:r>
            <a:r>
              <a:rPr lang="ko-KR" altLang="en-US" sz="24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Arial" pitchFamily="34" charset="0"/>
              </a:rPr>
              <a:t>전기픽업트럭</a:t>
            </a:r>
            <a:r>
              <a:rPr lang="en-US" altLang="ko-KR" sz="24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Arial" pitchFamily="34" charset="0"/>
              </a:rPr>
              <a:t> </a:t>
            </a:r>
            <a:r>
              <a:rPr lang="ko-KR" altLang="en-US" sz="24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Arial" pitchFamily="34" charset="0"/>
              </a:rPr>
              <a:t>소개</a:t>
            </a:r>
          </a:p>
        </p:txBody>
      </p:sp>
      <p:pic>
        <p:nvPicPr>
          <p:cNvPr id="8" name="Picture 2" descr="ê°ì¬í©ëë¤ PNGì ëí ì´ë¯¸ì§ ê²ìê²°ê³¼">
            <a:extLst>
              <a:ext uri="{FF2B5EF4-FFF2-40B4-BE49-F238E27FC236}">
                <a16:creationId xmlns:a16="http://schemas.microsoft.com/office/drawing/2014/main" id="{C422BFFB-8832-4747-9868-4D7E1CC62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0998"/>
            <a:ext cx="4639734" cy="219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93B182-452F-4988-941D-0B8945671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454" y="158713"/>
            <a:ext cx="1565573" cy="54795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54D50D8-0FD1-40F7-AE1D-50D1DF1BB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552" y="1941941"/>
            <a:ext cx="1872208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58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2596C78-035F-4805-B6FB-3EBA424371D6}"/>
              </a:ext>
            </a:extLst>
          </p:cNvPr>
          <p:cNvSpPr txBox="1"/>
          <p:nvPr/>
        </p:nvSpPr>
        <p:spPr>
          <a:xfrm>
            <a:off x="959808" y="80916"/>
            <a:ext cx="4857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 defTabSz="914400">
              <a:defRPr kumimoji="1" sz="1400" b="1" spc="-150">
                <a:ln w="0">
                  <a:solidFill>
                    <a:srgbClr val="0B4355">
                      <a:alpha val="5000"/>
                    </a:srgbClr>
                  </a:solidFill>
                </a:ln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개요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CE5F00-B931-4540-9E07-FA549509E48F}"/>
              </a:ext>
            </a:extLst>
          </p:cNvPr>
          <p:cNvSpPr txBox="1"/>
          <p:nvPr/>
        </p:nvSpPr>
        <p:spPr bwMode="auto">
          <a:xfrm>
            <a:off x="1064568" y="616177"/>
            <a:ext cx="6912768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동펑 리치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EV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전기픽업트럭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(Dongfeng Rich 6 Electric Pickup Truck)</a:t>
            </a:r>
            <a:endParaRPr lang="ko-KR" altLang="en-US" sz="1900" spc="-136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4" name="Picture 10" descr="Rich EV | Dongfeng Ecuador">
            <a:extLst>
              <a:ext uri="{FF2B5EF4-FFF2-40B4-BE49-F238E27FC236}">
                <a16:creationId xmlns:a16="http://schemas.microsoft.com/office/drawing/2014/main" id="{C9B6AEF2-5A0A-43F5-AAC6-4864341CB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03" y="960026"/>
            <a:ext cx="8944794" cy="589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737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2596C78-035F-4805-B6FB-3EBA424371D6}"/>
              </a:ext>
            </a:extLst>
          </p:cNvPr>
          <p:cNvSpPr txBox="1"/>
          <p:nvPr/>
        </p:nvSpPr>
        <p:spPr>
          <a:xfrm>
            <a:off x="959808" y="80916"/>
            <a:ext cx="4857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 defTabSz="914400">
              <a:defRPr kumimoji="1" sz="1400" b="1" spc="-150">
                <a:ln w="0">
                  <a:solidFill>
                    <a:srgbClr val="0B4355">
                      <a:alpha val="5000"/>
                    </a:srgbClr>
                  </a:solidFill>
                </a:ln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개요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CE5F00-B931-4540-9E07-FA549509E48F}"/>
              </a:ext>
            </a:extLst>
          </p:cNvPr>
          <p:cNvSpPr txBox="1"/>
          <p:nvPr/>
        </p:nvSpPr>
        <p:spPr bwMode="auto">
          <a:xfrm>
            <a:off x="1064568" y="616177"/>
            <a:ext cx="6912768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동펑 리치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EV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전기픽업트럭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(Dongfeng Rich 6 Electric Pickup Truck)</a:t>
            </a:r>
            <a:endParaRPr lang="ko-KR" altLang="en-US" sz="1900" spc="-136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tago.kr/images/sub/newcar_Dongfeng_Rich6_EV_cont_img1.png?v=1688225214">
            <a:extLst>
              <a:ext uri="{FF2B5EF4-FFF2-40B4-BE49-F238E27FC236}">
                <a16:creationId xmlns:a16="http://schemas.microsoft.com/office/drawing/2014/main" id="{F625B404-9634-4CA3-B73E-86BFB318B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83" y="1196753"/>
            <a:ext cx="429293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ago.kr/images/sub/newcar_Dongfeng_Rich6_EV_cont1_img1.jpg?v=1688225214">
            <a:extLst>
              <a:ext uri="{FF2B5EF4-FFF2-40B4-BE49-F238E27FC236}">
                <a16:creationId xmlns:a16="http://schemas.microsoft.com/office/drawing/2014/main" id="{20CF71A6-B776-4AD6-BDD5-8DAA0C9D1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84" y="1186267"/>
            <a:ext cx="3743696" cy="276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G 초비상&quot; 가성비 씹어먹은 중국산 픽업트럭.. 조만간 국내 상륙">
            <a:extLst>
              <a:ext uri="{FF2B5EF4-FFF2-40B4-BE49-F238E27FC236}">
                <a16:creationId xmlns:a16="http://schemas.microsoft.com/office/drawing/2014/main" id="{B8C91DF9-093D-4C28-865E-2A170A4E4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84" y="4077072"/>
            <a:ext cx="3743696" cy="249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issan Navara goes electric! Nissan-Dongfeng Rich 6 the world's first EV  dual-cab | CarsGuide">
            <a:extLst>
              <a:ext uri="{FF2B5EF4-FFF2-40B4-BE49-F238E27FC236}">
                <a16:creationId xmlns:a16="http://schemas.microsoft.com/office/drawing/2014/main" id="{27D3D93E-8F81-4BB8-AAFD-D8F397241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8" y="4077072"/>
            <a:ext cx="4292936" cy="242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083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34F130F-E986-A869-2F84-37E1C17B0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22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66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2596C78-035F-4805-B6FB-3EBA424371D6}"/>
              </a:ext>
            </a:extLst>
          </p:cNvPr>
          <p:cNvSpPr txBox="1"/>
          <p:nvPr/>
        </p:nvSpPr>
        <p:spPr>
          <a:xfrm>
            <a:off x="959808" y="80916"/>
            <a:ext cx="4857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 defTabSz="914400">
              <a:defRPr kumimoji="1" sz="1400" b="1" spc="-150">
                <a:ln w="0">
                  <a:solidFill>
                    <a:srgbClr val="0B4355">
                      <a:alpha val="5000"/>
                    </a:srgbClr>
                  </a:solidFill>
                </a:ln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개요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CE5F00-B931-4540-9E07-FA549509E48F}"/>
              </a:ext>
            </a:extLst>
          </p:cNvPr>
          <p:cNvSpPr txBox="1"/>
          <p:nvPr/>
        </p:nvSpPr>
        <p:spPr bwMode="auto">
          <a:xfrm>
            <a:off x="1064568" y="616177"/>
            <a:ext cx="6912768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동펑 리치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EV 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전기픽업트럭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(Dongfeng Rich 6 Electric Pickup Truck)</a:t>
            </a:r>
            <a:endParaRPr lang="ko-KR" altLang="en-US" sz="1900" spc="-136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3353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240359"/>
              </p:ext>
            </p:extLst>
          </p:nvPr>
        </p:nvGraphicFramePr>
        <p:xfrm>
          <a:off x="488504" y="1100186"/>
          <a:ext cx="4176464" cy="543373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93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49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tx1"/>
                          </a:solidFill>
                        </a:rPr>
                        <a:t>항목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tx1"/>
                          </a:solidFill>
                        </a:rPr>
                        <a:t>내용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차량명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한글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동펑 리치</a:t>
                      </a:r>
                      <a:r>
                        <a:rPr lang="en-US" altLang="ko-KR" sz="1600" dirty="0"/>
                        <a:t>6 EV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639553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차량명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영문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Dongfeng Rich 6 EV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259485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인증차량명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한글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젤라 피이백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인증차량명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영문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Zella P200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48912"/>
                  </a:ext>
                </a:extLst>
              </a:tr>
              <a:tr h="29849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차량유형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전기픽업트럭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227343"/>
                  </a:ext>
                </a:extLst>
              </a:tr>
              <a:tr h="29849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차종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화물차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83622"/>
                  </a:ext>
                </a:extLst>
              </a:tr>
              <a:tr h="29849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구동방식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후륜구동 </a:t>
                      </a:r>
                      <a:r>
                        <a:rPr lang="en-US" altLang="ko-KR" sz="1600" dirty="0"/>
                        <a:t>2WD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49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도어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4</a:t>
                      </a:r>
                      <a:r>
                        <a:rPr lang="ko-KR" altLang="en-US" sz="1600" dirty="0"/>
                        <a:t>도어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757752"/>
                  </a:ext>
                </a:extLst>
              </a:tr>
              <a:tr h="29849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승차정원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5</a:t>
                      </a:r>
                      <a:r>
                        <a:rPr lang="ko-KR" altLang="en-US" sz="1600" dirty="0"/>
                        <a:t>인승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117778"/>
                  </a:ext>
                </a:extLst>
              </a:tr>
              <a:tr h="29849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최대적재량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700kg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609735"/>
                  </a:ext>
                </a:extLst>
              </a:tr>
              <a:tr h="29849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시내주행거리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303km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49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복합주행거리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280km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49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고속도로주행거리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252km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7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배터리 타입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리튬 인산철 배터리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49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배터리 용량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77.28kWh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49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급속충전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</a:t>
                      </a:r>
                      <a:r>
                        <a:rPr lang="ko-KR" altLang="en-US" sz="1600" dirty="0"/>
                        <a:t>시간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3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완속충전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12</a:t>
                      </a:r>
                      <a:r>
                        <a:rPr lang="ko-KR" altLang="en-US" sz="1600" dirty="0"/>
                        <a:t>시간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C93D84D-8F22-43B4-83E9-9B89C323A072}"/>
              </a:ext>
            </a:extLst>
          </p:cNvPr>
          <p:cNvSpPr txBox="1"/>
          <p:nvPr/>
        </p:nvSpPr>
        <p:spPr>
          <a:xfrm>
            <a:off x="959808" y="80916"/>
            <a:ext cx="4857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 defTabSz="914400">
              <a:defRPr kumimoji="1" sz="1400" b="1" spc="-150">
                <a:ln w="0">
                  <a:solidFill>
                    <a:srgbClr val="0B4355">
                      <a:alpha val="5000"/>
                    </a:srgbClr>
                  </a:solidFill>
                </a:ln>
                <a:solidFill>
                  <a:schemeClr val="bg1"/>
                </a:solidFill>
                <a:latin typeface="+mn-ea"/>
              </a:defRPr>
            </a:lvl1pPr>
          </a:lstStyle>
          <a:p>
            <a:pPr algn="l"/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동펑 리치</a:t>
            </a:r>
            <a:r>
              <a:rPr lang="en-US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6 EV </a:t>
            </a:r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제원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6032B8-98D5-47E4-9A79-6F0CE13B97A6}"/>
              </a:ext>
            </a:extLst>
          </p:cNvPr>
          <p:cNvSpPr txBox="1"/>
          <p:nvPr/>
        </p:nvSpPr>
        <p:spPr bwMode="auto">
          <a:xfrm>
            <a:off x="1064568" y="616177"/>
            <a:ext cx="5825892" cy="27395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>
              <a:defRPr sz="2800" b="1" kern="800" spc="-300">
                <a:ln w="127">
                  <a:solidFill>
                    <a:schemeClr val="bg1">
                      <a:alpha val="10000"/>
                    </a:schemeClr>
                  </a:solidFill>
                </a:ln>
                <a:gradFill flip="none" rotWithShape="1">
                  <a:gsLst>
                    <a:gs pos="86250">
                      <a:prstClr val="white"/>
                    </a:gs>
                    <a:gs pos="69000">
                      <a:prstClr val="white"/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전기픽업트럭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1</a:t>
            </a:r>
            <a:r>
              <a:rPr lang="ko-KR" altLang="en-US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 충전으로 시내주행거리 </a:t>
            </a:r>
            <a:r>
              <a:rPr lang="en-US" altLang="ko-KR" sz="1900" spc="-136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303km</a:t>
            </a:r>
            <a:endParaRPr lang="ko-KR" altLang="en-US" sz="1900" spc="-136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E9C77B34-F328-447F-B9C7-4315DAAD97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613479"/>
              </p:ext>
            </p:extLst>
          </p:nvPr>
        </p:nvGraphicFramePr>
        <p:xfrm>
          <a:off x="5169024" y="1100195"/>
          <a:ext cx="4176464" cy="54337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8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tx1"/>
                          </a:solidFill>
                        </a:rPr>
                        <a:t>항목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tx1"/>
                          </a:solidFill>
                        </a:rPr>
                        <a:t>내용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8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전장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7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5,290mm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18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전폭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7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1,850mm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18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전고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7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1,820mm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18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축거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휠베이스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7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3,150mm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18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윤거전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7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1,570mm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144211"/>
                  </a:ext>
                </a:extLst>
              </a:tr>
              <a:tr h="3018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윤거후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7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1,570mm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028410"/>
                  </a:ext>
                </a:extLst>
              </a:tr>
              <a:tr h="3018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공차중량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7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2,130kg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009564"/>
                  </a:ext>
                </a:extLst>
              </a:tr>
              <a:tr h="3018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차량 총중량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7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3,155kg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18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타이어 형식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7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255 / 60R18(S)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60466"/>
                  </a:ext>
                </a:extLst>
              </a:tr>
              <a:tr h="3018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최고속도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110km/h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065997"/>
                  </a:ext>
                </a:extLst>
              </a:tr>
              <a:tr h="3018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최대토크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7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435Nm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119161"/>
                  </a:ext>
                </a:extLst>
              </a:tr>
              <a:tr h="3018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최대출력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7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130kW / 2,800rpm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903248"/>
                  </a:ext>
                </a:extLst>
              </a:tr>
              <a:tr h="3018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복합전비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7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3.4km/kWh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18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도심주행전비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7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3.7km/kWh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018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고속도로전비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7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3.0km/kWh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018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전동기 보증기간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7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5</a:t>
                      </a:r>
                      <a:r>
                        <a:rPr lang="ko-KR" altLang="en-US" sz="1600" dirty="0"/>
                        <a:t>년 </a:t>
                      </a:r>
                      <a:r>
                        <a:rPr lang="en-US" altLang="ko-KR" sz="1600" dirty="0"/>
                        <a:t>/ 20</a:t>
                      </a:r>
                      <a:r>
                        <a:rPr lang="ko-KR" altLang="en-US" sz="1600" dirty="0"/>
                        <a:t>만</a:t>
                      </a:r>
                      <a:r>
                        <a:rPr lang="en-US" altLang="ko-KR" sz="1600" dirty="0"/>
                        <a:t>km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018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축전지 보증기간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7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5</a:t>
                      </a:r>
                      <a:r>
                        <a:rPr lang="ko-KR" altLang="en-US" sz="1600" dirty="0"/>
                        <a:t>년 </a:t>
                      </a:r>
                      <a:r>
                        <a:rPr lang="en-US" altLang="ko-KR" sz="1600" dirty="0"/>
                        <a:t>/ 20</a:t>
                      </a:r>
                      <a:r>
                        <a:rPr lang="ko-KR" altLang="en-US" sz="1600" dirty="0"/>
                        <a:t>만</a:t>
                      </a:r>
                      <a:r>
                        <a:rPr lang="en-US" altLang="ko-KR" sz="1600" dirty="0"/>
                        <a:t>km</a:t>
                      </a:r>
                      <a:endParaRPr lang="ko-KR" altLang="en-US" sz="16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842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C2121-CA5B-4770-8379-E691D604EADC}"/>
              </a:ext>
            </a:extLst>
          </p:cNvPr>
          <p:cNvSpPr txBox="1"/>
          <p:nvPr/>
        </p:nvSpPr>
        <p:spPr bwMode="auto">
          <a:xfrm>
            <a:off x="3296816" y="3058506"/>
            <a:ext cx="4608512" cy="553998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defTabSz="888038" fontAlgn="ctr" latinLnBrk="0">
              <a:defRPr/>
            </a:pPr>
            <a:r>
              <a:rPr lang="ko-KR" altLang="en-US" sz="3600" b="1" spc="-150" dirty="0">
                <a:solidFill>
                  <a:prstClr val="white"/>
                </a:solidFill>
                <a:latin typeface="맑은 고딕" panose="020B0503020000020004" pitchFamily="50" charset="-127"/>
              </a:rPr>
              <a:t>동펑 리치</a:t>
            </a:r>
            <a:r>
              <a:rPr lang="en-US" altLang="ko-KR" sz="3600" b="1" spc="-150" dirty="0">
                <a:solidFill>
                  <a:prstClr val="white"/>
                </a:solidFill>
                <a:latin typeface="맑은 고딕" panose="020B0503020000020004" pitchFamily="50" charset="-127"/>
              </a:rPr>
              <a:t>6 EV </a:t>
            </a:r>
            <a:r>
              <a:rPr lang="ko-KR" altLang="en-US" sz="3600" b="1" spc="-150" dirty="0">
                <a:solidFill>
                  <a:prstClr val="white"/>
                </a:solidFill>
                <a:latin typeface="맑은 고딕" panose="020B0503020000020004" pitchFamily="50" charset="-127"/>
              </a:rPr>
              <a:t>기능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84CCC2-8DD4-4EC1-BCE1-EDBE378EE1A3}"/>
              </a:ext>
            </a:extLst>
          </p:cNvPr>
          <p:cNvSpPr txBox="1"/>
          <p:nvPr/>
        </p:nvSpPr>
        <p:spPr bwMode="auto">
          <a:xfrm>
            <a:off x="3296816" y="4325193"/>
            <a:ext cx="4032448" cy="1708160"/>
          </a:xfrm>
          <a:prstGeom prst="rect">
            <a:avLst/>
          </a:prstGeom>
          <a:noFill/>
          <a:effectLst/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marL="144000" marR="0" lvl="0" indent="-144000" algn="l" defTabSz="888038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승용차처럼 편안한 기능</a:t>
            </a:r>
            <a:endParaRPr lang="en-US" altLang="ko-KR" sz="2400" spc="-7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4000" marR="0" lvl="0" indent="-144000" algn="l" defTabSz="888038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우수한 성능</a:t>
            </a:r>
            <a:endParaRPr lang="en-US" altLang="ko-KR" sz="2400" spc="-7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4000" marR="0" lvl="0" indent="-144000" algn="l" defTabSz="888038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첨단운전자보조장치</a:t>
            </a:r>
            <a:r>
              <a:rPr lang="en-US" altLang="ko-KR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(ADAS)</a:t>
            </a:r>
          </a:p>
          <a:p>
            <a:pPr marL="144000" marR="0" lvl="0" indent="-144000" algn="l" defTabSz="888038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전국</a:t>
            </a:r>
            <a:r>
              <a:rPr lang="en-US" altLang="ko-KR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A/S </a:t>
            </a:r>
            <a:r>
              <a:rPr lang="ko-KR" altLang="en-US" sz="2400" spc="-7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네트워크</a:t>
            </a:r>
            <a:endParaRPr lang="en-US" altLang="ko-KR" sz="2400" spc="-7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7429D8-A4B2-487D-95D5-C47E67B19CC1}"/>
              </a:ext>
            </a:extLst>
          </p:cNvPr>
          <p:cNvSpPr txBox="1"/>
          <p:nvPr/>
        </p:nvSpPr>
        <p:spPr bwMode="auto">
          <a:xfrm>
            <a:off x="2590021" y="1556792"/>
            <a:ext cx="1080120" cy="677108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 defTabSz="888038" fontAlgn="ctr" latinLnBrk="0">
              <a:defRPr/>
            </a:pPr>
            <a:r>
              <a:rPr lang="en-US" altLang="ko-KR" sz="4400" b="1" spc="-1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ko-KR" altLang="en-US" sz="4400" b="1" spc="-1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6CEDB14-6852-46F9-B9AC-144934671578}"/>
              </a:ext>
            </a:extLst>
          </p:cNvPr>
          <p:cNvSpPr/>
          <p:nvPr/>
        </p:nvSpPr>
        <p:spPr>
          <a:xfrm>
            <a:off x="3275114" y="2679381"/>
            <a:ext cx="2544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+mn-ea"/>
              </a:rPr>
              <a:t>Dongfeng Rich 6 EV</a:t>
            </a:r>
            <a:endParaRPr lang="ko-KR" altLang="en-US" sz="20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91963182"/>
      </p:ext>
    </p:extLst>
  </p:cSld>
  <p:clrMapOvr>
    <a:masterClrMapping/>
  </p:clrMapOvr>
</p:sld>
</file>

<file path=ppt/theme/theme1.xml><?xml version="1.0" encoding="utf-8"?>
<a:theme xmlns:a="http://schemas.openxmlformats.org/drawingml/2006/main" name="마스터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>
          <a:solidFill>
            <a:schemeClr val="tx1"/>
          </a:solidFill>
        </a:ln>
      </a:spPr>
      <a:bodyPr wrap="square" lIns="36000" tIns="36000" rIns="36000" bIns="36000" rtlCol="0" anchor="ctr">
        <a:noAutofit/>
      </a:bodyPr>
      <a:lstStyle>
        <a:defPPr algn="ctr">
          <a:defRPr smtClean="0">
            <a:latin typeface="맑은 고딕" panose="020B0503020000020004" pitchFamily="50" charset="-127"/>
            <a:ea typeface="맑은 고딕" panose="020B0503020000020004" pitchFamily="50" charset="-127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smtClean="0">
            <a:latin typeface="맑은 고딕" panose="020B0503020000020004" pitchFamily="50" charset="-127"/>
            <a:ea typeface="맑은 고딕" panose="020B0503020000020004" pitchFamily="50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135255</TotalTime>
  <Words>3991</Words>
  <Application>Microsoft Office PowerPoint</Application>
  <PresentationFormat>A4 용지(210x297mm)</PresentationFormat>
  <Paragraphs>690</Paragraphs>
  <Slides>35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3" baseType="lpstr">
      <vt:lpstr>inherit</vt:lpstr>
      <vt:lpstr>Noto Sans KR</vt:lpstr>
      <vt:lpstr>Rix고딕 EB</vt:lpstr>
      <vt:lpstr>맑은 고딕</vt:lpstr>
      <vt:lpstr>Arial</vt:lpstr>
      <vt:lpstr>Times New Roman</vt:lpstr>
      <vt:lpstr>Wingdings</vt:lpstr>
      <vt:lpstr>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prodigy</dc:creator>
  <cp:lastModifiedBy>COM-TT</cp:lastModifiedBy>
  <cp:revision>6549</cp:revision>
  <cp:lastPrinted>2019-03-12T06:48:42Z</cp:lastPrinted>
  <dcterms:created xsi:type="dcterms:W3CDTF">2014-05-14T07:23:52Z</dcterms:created>
  <dcterms:modified xsi:type="dcterms:W3CDTF">2023-08-14T00:20:40Z</dcterms:modified>
</cp:coreProperties>
</file>